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23"/>
  </p:notesMasterIdLst>
  <p:handoutMasterIdLst>
    <p:handoutMasterId r:id="rId24"/>
  </p:handoutMasterIdLst>
  <p:sldIdLst>
    <p:sldId id="305" r:id="rId2"/>
    <p:sldId id="313" r:id="rId3"/>
    <p:sldId id="309" r:id="rId4"/>
    <p:sldId id="311" r:id="rId5"/>
    <p:sldId id="312" r:id="rId6"/>
    <p:sldId id="278" r:id="rId7"/>
    <p:sldId id="316" r:id="rId8"/>
    <p:sldId id="296" r:id="rId9"/>
    <p:sldId id="303" r:id="rId10"/>
    <p:sldId id="286" r:id="rId11"/>
    <p:sldId id="283" r:id="rId12"/>
    <p:sldId id="287" r:id="rId13"/>
    <p:sldId id="288" r:id="rId14"/>
    <p:sldId id="289" r:id="rId15"/>
    <p:sldId id="322" r:id="rId16"/>
    <p:sldId id="323" r:id="rId17"/>
    <p:sldId id="271" r:id="rId18"/>
    <p:sldId id="320" r:id="rId19"/>
    <p:sldId id="324" r:id="rId20"/>
    <p:sldId id="317" r:id="rId21"/>
    <p:sldId id="319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рузь Елена Сергеевна" initials="ДЕС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066"/>
    <a:srgbClr val="008000"/>
    <a:srgbClr val="020764"/>
    <a:srgbClr val="042A62"/>
    <a:srgbClr val="FFFFCC"/>
    <a:srgbClr val="920000"/>
    <a:srgbClr val="006600"/>
    <a:srgbClr val="043562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6510" autoAdjust="0"/>
  </p:normalViewPr>
  <p:slideViewPr>
    <p:cSldViewPr>
      <p:cViewPr varScale="1">
        <p:scale>
          <a:sx n="98" d="100"/>
          <a:sy n="98" d="100"/>
        </p:scale>
        <p:origin x="78" y="372"/>
      </p:cViewPr>
      <p:guideLst>
        <p:guide orient="horz" pos="2160"/>
        <p:guide pos="2880"/>
        <p:guide/>
      </p:guideLst>
    </p:cSldViewPr>
  </p:slideViewPr>
  <p:outlineViewPr>
    <p:cViewPr>
      <p:scale>
        <a:sx n="33" d="100"/>
        <a:sy n="33" d="100"/>
      </p:scale>
      <p:origin x="0" y="11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1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2" tIns="45435" rIns="90872" bIns="454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0872" tIns="45435" rIns="90872" bIns="454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87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3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BFE662-F22C-4A05-BDEB-E91158B9B82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19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8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7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8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3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2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4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6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0910" y="6356351"/>
            <a:ext cx="3611290" cy="37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Апрель, 202</a:t>
            </a: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endParaRPr lang="ru-RU" sz="15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" y="1772816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«Магистральный Водовод»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об 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исполнении утвержденных тарифных смет, об исполнении утвержденной инвестиционной программы, о соблюдении показателей качества и надежности регулируемых услуг и достижении показателей эффективности деятельности перед потребителями и иными заинтересованными лицами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202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9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1773" y="6489140"/>
            <a:ext cx="8640958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Утвержденный доход 4 565,84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Факт составил 1 225,11тыс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048060"/>
              </p:ext>
            </p:extLst>
          </p:nvPr>
        </p:nvGraphicFramePr>
        <p:xfrm>
          <a:off x="249551" y="1279176"/>
          <a:ext cx="8631206" cy="5145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408">
                  <a:extLst>
                    <a:ext uri="{9D8B030D-6E8A-4147-A177-3AD203B41FA5}">
                      <a16:colId xmlns:a16="http://schemas.microsoft.com/office/drawing/2014/main" val="2439584069"/>
                    </a:ext>
                  </a:extLst>
                </a:gridCol>
                <a:gridCol w="3249503">
                  <a:extLst>
                    <a:ext uri="{9D8B030D-6E8A-4147-A177-3AD203B41FA5}">
                      <a16:colId xmlns:a16="http://schemas.microsoft.com/office/drawing/2014/main" val="3142782365"/>
                    </a:ext>
                  </a:extLst>
                </a:gridCol>
                <a:gridCol w="858866">
                  <a:extLst>
                    <a:ext uri="{9D8B030D-6E8A-4147-A177-3AD203B41FA5}">
                      <a16:colId xmlns:a16="http://schemas.microsoft.com/office/drawing/2014/main" val="509966213"/>
                    </a:ext>
                  </a:extLst>
                </a:gridCol>
                <a:gridCol w="1437035">
                  <a:extLst>
                    <a:ext uri="{9D8B030D-6E8A-4147-A177-3AD203B41FA5}">
                      <a16:colId xmlns:a16="http://schemas.microsoft.com/office/drawing/2014/main" val="3365809653"/>
                    </a:ext>
                  </a:extLst>
                </a:gridCol>
                <a:gridCol w="1511961">
                  <a:extLst>
                    <a:ext uri="{9D8B030D-6E8A-4147-A177-3AD203B41FA5}">
                      <a16:colId xmlns:a16="http://schemas.microsoft.com/office/drawing/2014/main" val="1346358728"/>
                    </a:ext>
                  </a:extLst>
                </a:gridCol>
                <a:gridCol w="1053433">
                  <a:extLst>
                    <a:ext uri="{9D8B030D-6E8A-4147-A177-3AD203B41FA5}">
                      <a16:colId xmlns:a16="http://schemas.microsoft.com/office/drawing/2014/main" val="2190871253"/>
                    </a:ext>
                  </a:extLst>
                </a:gridCol>
              </a:tblGrid>
              <a:tr h="5485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измерения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№70-ОД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11.11.2024г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сметы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r>
                        <a:rPr lang="kk-KZ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2024 год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50620"/>
                  </a:ext>
                </a:extLst>
              </a:tr>
              <a:tr h="333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4 565,84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5 079,05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860104"/>
                  </a:ext>
                </a:extLst>
              </a:tr>
              <a:tr h="340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10,11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26,70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164%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140106"/>
                  </a:ext>
                </a:extLst>
              </a:tr>
              <a:tr h="340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26,70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164%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978789"/>
                  </a:ext>
                </a:extLst>
              </a:tr>
              <a:tr h="2597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4 551,24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031,03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573888"/>
                  </a:ext>
                </a:extLst>
              </a:tr>
              <a:tr h="192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338419"/>
                  </a:ext>
                </a:extLst>
              </a:tr>
              <a:tr h="192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4 080,00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458,65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516211"/>
                  </a:ext>
                </a:extLst>
              </a:tr>
              <a:tr h="204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348,84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443,25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142574"/>
                  </a:ext>
                </a:extLst>
              </a:tr>
              <a:tr h="210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2.3.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122,40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129,14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7536"/>
                  </a:ext>
                </a:extLst>
              </a:tr>
              <a:tr h="169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701846"/>
                  </a:ext>
                </a:extLst>
              </a:tr>
              <a:tr h="169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21,32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375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11270"/>
                  </a:ext>
                </a:extLst>
              </a:tr>
              <a:tr h="192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трахование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4,18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19,94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377%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739808"/>
                  </a:ext>
                </a:extLst>
              </a:tr>
              <a:tr h="190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1,38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769553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4 565,84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5 079,05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882146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3 853,94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763904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4 565,84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225,11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-73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28754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12 686,22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540125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кВтч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0,38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366971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Среднесписочная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численность персонала, всего в 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836888"/>
                  </a:ext>
                </a:extLst>
              </a:tr>
              <a:tr h="197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производственного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049140"/>
                  </a:ext>
                </a:extLst>
              </a:tr>
              <a:tr h="192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Среднемесячная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зарплата, всего, в 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170 000,00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170 000,00</a:t>
                      </a: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345169"/>
                  </a:ext>
                </a:extLst>
              </a:tr>
              <a:tr h="192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производственного</a:t>
                      </a: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170 000,00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170 000,00</a:t>
                      </a: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802841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4058" y="-63030"/>
            <a:ext cx="8165180" cy="926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 регулируемую услугу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 передаче электрической энергии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год</a:t>
            </a:r>
            <a:b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63280" y="19294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61953" y="53682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7882" y="532210"/>
            <a:ext cx="862287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услуга по передаче электрической энергии оказывалась согласно тарифу, утвержденному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</a:t>
            </a:r>
            <a:r>
              <a:rPr lang="ru-RU" sz="1050" dirty="0" err="1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области №89-ОД от 07.10.2022 года в размере 0,07 тенге </a:t>
            </a:r>
            <a:r>
              <a:rPr lang="ru-RU" sz="105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за 1 </a:t>
            </a:r>
            <a:r>
              <a:rPr lang="ru-RU" sz="105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кВтч</a:t>
            </a:r>
            <a:r>
              <a:rPr lang="ru-RU" sz="105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(без НДС</a:t>
            </a:r>
            <a:r>
              <a:rPr lang="ru-RU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), №70-ОД от 11.11.2024 года в размере 0,38 тенге </a:t>
            </a:r>
            <a:r>
              <a:rPr lang="ru-RU" sz="105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за 1 </a:t>
            </a:r>
            <a:r>
              <a:rPr lang="ru-RU" sz="105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кВтч</a:t>
            </a:r>
            <a:r>
              <a:rPr lang="ru-RU" sz="105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(без НДС</a:t>
            </a:r>
            <a:r>
              <a:rPr lang="ru-RU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).</a:t>
            </a:r>
            <a:r>
              <a:rPr lang="en-US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/>
            </a:r>
            <a:br>
              <a:rPr lang="en-US" sz="105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</a:br>
            <a:endParaRPr lang="ru-RU" sz="1050" dirty="0">
              <a:solidFill>
                <a:prstClr val="black"/>
              </a:solidFill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5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9464" y="6170123"/>
            <a:ext cx="866728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Доходы от оказания услуги при утвержденной сумме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6 685,19 тыс. тенге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составили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6 685,18 тыс. тенге.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2281"/>
              </p:ext>
            </p:extLst>
          </p:nvPr>
        </p:nvGraphicFramePr>
        <p:xfrm>
          <a:off x="271418" y="1283892"/>
          <a:ext cx="8667285" cy="4886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623">
                  <a:extLst>
                    <a:ext uri="{9D8B030D-6E8A-4147-A177-3AD203B41FA5}">
                      <a16:colId xmlns:a16="http://schemas.microsoft.com/office/drawing/2014/main" val="1957293291"/>
                    </a:ext>
                  </a:extLst>
                </a:gridCol>
                <a:gridCol w="3004635">
                  <a:extLst>
                    <a:ext uri="{9D8B030D-6E8A-4147-A177-3AD203B41FA5}">
                      <a16:colId xmlns:a16="http://schemas.microsoft.com/office/drawing/2014/main" val="21178383"/>
                    </a:ext>
                  </a:extLst>
                </a:gridCol>
                <a:gridCol w="1090034">
                  <a:extLst>
                    <a:ext uri="{9D8B030D-6E8A-4147-A177-3AD203B41FA5}">
                      <a16:colId xmlns:a16="http://schemas.microsoft.com/office/drawing/2014/main" val="2208799259"/>
                    </a:ext>
                  </a:extLst>
                </a:gridCol>
                <a:gridCol w="1226288">
                  <a:extLst>
                    <a:ext uri="{9D8B030D-6E8A-4147-A177-3AD203B41FA5}">
                      <a16:colId xmlns:a16="http://schemas.microsoft.com/office/drawing/2014/main" val="1436957805"/>
                    </a:ext>
                  </a:extLst>
                </a:gridCol>
                <a:gridCol w="1513935">
                  <a:extLst>
                    <a:ext uri="{9D8B030D-6E8A-4147-A177-3AD203B41FA5}">
                      <a16:colId xmlns:a16="http://schemas.microsoft.com/office/drawing/2014/main" val="1851305208"/>
                    </a:ext>
                  </a:extLst>
                </a:gridCol>
                <a:gridCol w="1305770">
                  <a:extLst>
                    <a:ext uri="{9D8B030D-6E8A-4147-A177-3AD203B41FA5}">
                      <a16:colId xmlns:a16="http://schemas.microsoft.com/office/drawing/2014/main" val="3225790573"/>
                    </a:ext>
                  </a:extLst>
                </a:gridCol>
              </a:tblGrid>
              <a:tr h="5952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ru-RU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процентах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09407"/>
                  </a:ext>
                </a:extLst>
              </a:tr>
              <a:tr h="416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9 373,58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13 883,70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321678"/>
                  </a:ext>
                </a:extLst>
              </a:tr>
              <a:tr h="2169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969,28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526221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(газ)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969,28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58197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4 806,96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914,42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351826"/>
                  </a:ext>
                </a:extLst>
              </a:tr>
              <a:tr h="332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797,51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74020"/>
                  </a:ext>
                </a:extLst>
              </a:tr>
              <a:tr h="2472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797,51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192%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897003"/>
                  </a:ext>
                </a:extLst>
              </a:tr>
              <a:tr h="239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797,51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192%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014735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14 681,21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644948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7 996,02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008475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685,19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-31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084544"/>
                  </a:ext>
                </a:extLst>
              </a:tr>
              <a:tr h="2629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тыс.Гкал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877379"/>
                  </a:ext>
                </a:extLst>
              </a:tr>
              <a:tr h="2071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4 720,28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044681"/>
                  </a:ext>
                </a:extLst>
              </a:tr>
              <a:tr h="236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2 961,17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403048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 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6 685,19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685,18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08262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709791"/>
                  </a:ext>
                </a:extLst>
              </a:tr>
              <a:tr h="215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92155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3523" y="-27319"/>
            <a:ext cx="8165180" cy="520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производству, передаче и распределению тепловой энергии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год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6149" y="18513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38356" y="531107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46149" y="607418"/>
            <a:ext cx="896235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услуга по производству, передаче и распределению тепловой энергии оказывалась согласно тарифам, утвержденными приказами 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100" dirty="0" err="1"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 области №89-ОД от 7 октября 2022 года в размере 3 271,28 тенге/Гкал (без НДС). </a:t>
            </a:r>
          </a:p>
        </p:txBody>
      </p:sp>
    </p:spTree>
    <p:extLst>
      <p:ext uri="{BB962C8B-B14F-4D97-AF65-F5344CB8AC3E}">
        <p14:creationId xmlns:p14="http://schemas.microsoft.com/office/powerpoint/2010/main" val="12134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901771"/>
            <a:ext cx="8667285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услуга по отводу сточных вод оказывалась согласно тарифам, утвержденным приказом Департамента Комитета по регулированию естественных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национальной экономики Республики Казахстан по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Атырауской: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08132"/>
              </p:ext>
            </p:extLst>
          </p:nvPr>
        </p:nvGraphicFramePr>
        <p:xfrm>
          <a:off x="269603" y="1890015"/>
          <a:ext cx="8667285" cy="3051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3637">
                  <a:extLst>
                    <a:ext uri="{9D8B030D-6E8A-4147-A177-3AD203B41FA5}">
                      <a16:colId xmlns:a16="http://schemas.microsoft.com/office/drawing/2014/main" val="1522714022"/>
                    </a:ext>
                  </a:extLst>
                </a:gridCol>
                <a:gridCol w="1332044">
                  <a:extLst>
                    <a:ext uri="{9D8B030D-6E8A-4147-A177-3AD203B41FA5}">
                      <a16:colId xmlns:a16="http://schemas.microsoft.com/office/drawing/2014/main" val="2690166198"/>
                    </a:ext>
                  </a:extLst>
                </a:gridCol>
                <a:gridCol w="2760272">
                  <a:extLst>
                    <a:ext uri="{9D8B030D-6E8A-4147-A177-3AD203B41FA5}">
                      <a16:colId xmlns:a16="http://schemas.microsoft.com/office/drawing/2014/main" val="373450553"/>
                    </a:ext>
                  </a:extLst>
                </a:gridCol>
                <a:gridCol w="2061332">
                  <a:extLst>
                    <a:ext uri="{9D8B030D-6E8A-4147-A177-3AD203B41FA5}">
                      <a16:colId xmlns:a16="http://schemas.microsoft.com/office/drawing/2014/main" val="2226273037"/>
                    </a:ext>
                  </a:extLst>
                </a:gridCol>
              </a:tblGrid>
              <a:tr h="458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и дата приказа ДКРЕМ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Тариф, тенге (без НДС)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65908"/>
                  </a:ext>
                </a:extLst>
              </a:tr>
              <a:tr h="646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февраля 2022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Кигач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Курмангазинского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009315"/>
                  </a:ext>
                </a:extLst>
              </a:tr>
              <a:tr h="862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№67-ОД 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11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октября 2024 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9015"/>
                  </a:ext>
                </a:extLst>
              </a:tr>
              <a:tr h="108504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№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95-ОД от 15 июля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Промзона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Жылыойского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402104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Тарифы на услугу по отводу сточных вод</a:t>
            </a:r>
          </a:p>
        </p:txBody>
      </p:sp>
      <p:pic>
        <p:nvPicPr>
          <p:cNvPr id="17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51520" y="5013176"/>
            <a:ext cx="86672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объем предоставленных услуг составил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15,89 тыс. м³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поселке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Кигач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6,47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городе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Кульсары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Услуги оказывались на основании заключенных договоров с потребителями и в соответствии с установленными графиками. </a:t>
            </a:r>
          </a:p>
        </p:txBody>
      </p:sp>
    </p:spTree>
    <p:extLst>
      <p:ext uri="{BB962C8B-B14F-4D97-AF65-F5344CB8AC3E}">
        <p14:creationId xmlns:p14="http://schemas.microsoft.com/office/powerpoint/2010/main" val="12873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9790" y="5414645"/>
            <a:ext cx="84969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утвержденной тарифной смете запланирован доход в размере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468,74 тыс. тенге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который был исполнен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полном объеме (100%).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Однако, несмотря на это, деятельность оказалась убыточной, и по итогам 2024 года убыток составил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270,22 тыс. тенге.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440770"/>
              </p:ext>
            </p:extLst>
          </p:nvPr>
        </p:nvGraphicFramePr>
        <p:xfrm>
          <a:off x="309791" y="892551"/>
          <a:ext cx="8496944" cy="435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232">
                  <a:extLst>
                    <a:ext uri="{9D8B030D-6E8A-4147-A177-3AD203B41FA5}">
                      <a16:colId xmlns:a16="http://schemas.microsoft.com/office/drawing/2014/main" val="2756090613"/>
                    </a:ext>
                  </a:extLst>
                </a:gridCol>
                <a:gridCol w="2823367">
                  <a:extLst>
                    <a:ext uri="{9D8B030D-6E8A-4147-A177-3AD203B41FA5}">
                      <a16:colId xmlns:a16="http://schemas.microsoft.com/office/drawing/2014/main" val="498644971"/>
                    </a:ext>
                  </a:extLst>
                </a:gridCol>
                <a:gridCol w="1197081">
                  <a:extLst>
                    <a:ext uri="{9D8B030D-6E8A-4147-A177-3AD203B41FA5}">
                      <a16:colId xmlns:a16="http://schemas.microsoft.com/office/drawing/2014/main" val="774495923"/>
                    </a:ext>
                  </a:extLst>
                </a:gridCol>
                <a:gridCol w="1416158">
                  <a:extLst>
                    <a:ext uri="{9D8B030D-6E8A-4147-A177-3AD203B41FA5}">
                      <a16:colId xmlns:a16="http://schemas.microsoft.com/office/drawing/2014/main" val="48050664"/>
                    </a:ext>
                  </a:extLst>
                </a:gridCol>
                <a:gridCol w="1368379">
                  <a:extLst>
                    <a:ext uri="{9D8B030D-6E8A-4147-A177-3AD203B41FA5}">
                      <a16:colId xmlns:a16="http://schemas.microsoft.com/office/drawing/2014/main" val="554981620"/>
                    </a:ext>
                  </a:extLst>
                </a:gridCol>
                <a:gridCol w="1016727">
                  <a:extLst>
                    <a:ext uri="{9D8B030D-6E8A-4147-A177-3AD203B41FA5}">
                      <a16:colId xmlns:a16="http://schemas.microsoft.com/office/drawing/2014/main" val="1238971022"/>
                    </a:ext>
                  </a:extLst>
                </a:gridCol>
              </a:tblGrid>
              <a:tr h="1041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№95-ОД от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15.07.2019г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  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41178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601,06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786092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601,06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885102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137,90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452604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137,90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439493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137,90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230115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468,74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738,96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303658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-270,22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120620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468,74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468,74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522454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50904"/>
                  </a:ext>
                </a:extLst>
              </a:tr>
              <a:tr h="32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775880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545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год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8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384" y="5794006"/>
            <a:ext cx="8229599" cy="320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396906"/>
              </p:ext>
            </p:extLst>
          </p:nvPr>
        </p:nvGraphicFramePr>
        <p:xfrm>
          <a:off x="333772" y="656655"/>
          <a:ext cx="8476455" cy="5366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0352">
                  <a:extLst>
                    <a:ext uri="{9D8B030D-6E8A-4147-A177-3AD203B41FA5}">
                      <a16:colId xmlns:a16="http://schemas.microsoft.com/office/drawing/2014/main" val="3258598248"/>
                    </a:ext>
                  </a:extLst>
                </a:gridCol>
                <a:gridCol w="3156036">
                  <a:extLst>
                    <a:ext uri="{9D8B030D-6E8A-4147-A177-3AD203B41FA5}">
                      <a16:colId xmlns:a16="http://schemas.microsoft.com/office/drawing/2014/main" val="426286788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457379010"/>
                    </a:ext>
                  </a:extLst>
                </a:gridCol>
                <a:gridCol w="1444640">
                  <a:extLst>
                    <a:ext uri="{9D8B030D-6E8A-4147-A177-3AD203B41FA5}">
                      <a16:colId xmlns:a16="http://schemas.microsoft.com/office/drawing/2014/main" val="4215085730"/>
                    </a:ext>
                  </a:extLst>
                </a:gridCol>
                <a:gridCol w="1444640">
                  <a:extLst>
                    <a:ext uri="{9D8B030D-6E8A-4147-A177-3AD203B41FA5}">
                      <a16:colId xmlns:a16="http://schemas.microsoft.com/office/drawing/2014/main" val="1838431695"/>
                    </a:ext>
                  </a:extLst>
                </a:gridCol>
                <a:gridCol w="948699">
                  <a:extLst>
                    <a:ext uri="{9D8B030D-6E8A-4147-A177-3AD203B41FA5}">
                      <a16:colId xmlns:a16="http://schemas.microsoft.com/office/drawing/2014/main" val="802517950"/>
                    </a:ext>
                  </a:extLst>
                </a:gridCol>
              </a:tblGrid>
              <a:tr h="910762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№67-ОД 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11.10.2024г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63379"/>
                  </a:ext>
                </a:extLst>
              </a:tr>
              <a:tr h="311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307,46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6 274,27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564373"/>
                  </a:ext>
                </a:extLst>
              </a:tr>
              <a:tr h="218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7507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2 275,62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108,04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168%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38052"/>
                  </a:ext>
                </a:extLst>
              </a:tr>
              <a:tr h="154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385088"/>
                  </a:ext>
                </a:extLst>
              </a:tr>
              <a:tr h="214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040,00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392,60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164%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593201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174,42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551,78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216%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630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163,66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167%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258895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122,60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840%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860200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43,63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132%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318434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,79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1050%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588285"/>
                  </a:ext>
                </a:extLst>
              </a:tr>
              <a:tr h="254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16,84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988362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8,12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3961%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345571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8,12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3961%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32285"/>
                  </a:ext>
                </a:extLst>
              </a:tr>
              <a:tr h="154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282538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8,12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3961%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57132"/>
                  </a:ext>
                </a:extLst>
              </a:tr>
              <a:tr h="2240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2 307,66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6 282,39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172%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579011"/>
                  </a:ext>
                </a:extLst>
              </a:tr>
              <a:tr h="2075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- 4 145,91</a:t>
                      </a:r>
                      <a:endParaRPr lang="ru-RU" sz="900" b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53857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2 307,66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136,48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924639"/>
                  </a:ext>
                </a:extLst>
              </a:tr>
              <a:tr h="245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15,89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66032"/>
                  </a:ext>
                </a:extLst>
              </a:tr>
              <a:tr h="257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72528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2285" y="6095280"/>
            <a:ext cx="86672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Доходы от оказания услуг в 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поселке </a:t>
            </a:r>
            <a:r>
              <a:rPr lang="ru-RU" sz="13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Кигач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при утвержденной сумме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2 307,66 тыс. тенге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составили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2 136,48 тыс. тенге</a:t>
            </a:r>
            <a:r>
              <a:rPr lang="ru-RU" sz="1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что на 7% ниже уровня затрат, предусмотренных тарифной сметой. Несмотря на это, деятельность оказалась убыточной, и по итогам 2024 года убыток составил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4 145,91 тыс. тенге.</a:t>
            </a: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74697"/>
            <a:ext cx="8165180" cy="493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Кигач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год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69603" y="56822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769541" y="130571"/>
            <a:ext cx="8372292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IV. Результаты реализации инвестиционной программы за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2024 год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Roboto Light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6670" y="896587"/>
          <a:ext cx="8856984" cy="5535059"/>
        </p:xfrm>
        <a:graphic>
          <a:graphicData uri="http://schemas.openxmlformats.org/drawingml/2006/table">
            <a:tbl>
              <a:tblPr firstRow="1" firstCol="1" bandRow="1"/>
              <a:tblGrid>
                <a:gridCol w="314290">
                  <a:extLst>
                    <a:ext uri="{9D8B030D-6E8A-4147-A177-3AD203B41FA5}">
                      <a16:colId xmlns:a16="http://schemas.microsoft.com/office/drawing/2014/main" val="1392899447"/>
                    </a:ext>
                  </a:extLst>
                </a:gridCol>
                <a:gridCol w="1956981">
                  <a:extLst>
                    <a:ext uri="{9D8B030D-6E8A-4147-A177-3AD203B41FA5}">
                      <a16:colId xmlns:a16="http://schemas.microsoft.com/office/drawing/2014/main" val="3388329994"/>
                    </a:ext>
                  </a:extLst>
                </a:gridCol>
                <a:gridCol w="868095">
                  <a:extLst>
                    <a:ext uri="{9D8B030D-6E8A-4147-A177-3AD203B41FA5}">
                      <a16:colId xmlns:a16="http://schemas.microsoft.com/office/drawing/2014/main" val="3013919085"/>
                    </a:ext>
                  </a:extLst>
                </a:gridCol>
                <a:gridCol w="528210">
                  <a:extLst>
                    <a:ext uri="{9D8B030D-6E8A-4147-A177-3AD203B41FA5}">
                      <a16:colId xmlns:a16="http://schemas.microsoft.com/office/drawing/2014/main" val="3270755606"/>
                    </a:ext>
                  </a:extLst>
                </a:gridCol>
                <a:gridCol w="1196676">
                  <a:extLst>
                    <a:ext uri="{9D8B030D-6E8A-4147-A177-3AD203B41FA5}">
                      <a16:colId xmlns:a16="http://schemas.microsoft.com/office/drawing/2014/main" val="3577250432"/>
                    </a:ext>
                  </a:extLst>
                </a:gridCol>
                <a:gridCol w="571619">
                  <a:extLst>
                    <a:ext uri="{9D8B030D-6E8A-4147-A177-3AD203B41FA5}">
                      <a16:colId xmlns:a16="http://schemas.microsoft.com/office/drawing/2014/main" val="508203634"/>
                    </a:ext>
                  </a:extLst>
                </a:gridCol>
                <a:gridCol w="923675">
                  <a:extLst>
                    <a:ext uri="{9D8B030D-6E8A-4147-A177-3AD203B41FA5}">
                      <a16:colId xmlns:a16="http://schemas.microsoft.com/office/drawing/2014/main" val="147470071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717726532"/>
                    </a:ext>
                  </a:extLst>
                </a:gridCol>
                <a:gridCol w="659392">
                  <a:extLst>
                    <a:ext uri="{9D8B030D-6E8A-4147-A177-3AD203B41FA5}">
                      <a16:colId xmlns:a16="http://schemas.microsoft.com/office/drawing/2014/main" val="1655357351"/>
                    </a:ext>
                  </a:extLst>
                </a:gridCol>
                <a:gridCol w="973950">
                  <a:extLst>
                    <a:ext uri="{9D8B030D-6E8A-4147-A177-3AD203B41FA5}">
                      <a16:colId xmlns:a16="http://schemas.microsoft.com/office/drawing/2014/main" val="1724152359"/>
                    </a:ext>
                  </a:extLst>
                </a:gridCol>
              </a:tblGrid>
              <a:tr h="44418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Наименование мероприятий инвестиционной программы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Утвержденные показатели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Оперативный факт</a:t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9 месяцев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Откл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0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абс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Исп.,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(%)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Примечание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06526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Сумма инвестиций</a:t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без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НДС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Сумма инвестиций</a:t>
                      </a:r>
                      <a:b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(без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НДС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372888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ВОС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Демонтаж-монтаж РВС 5000м3 №7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319</a:t>
                      </a:r>
                      <a:r>
                        <a:rPr lang="ru-RU" sz="10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103,32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368 442,57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49 339,25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Исполнено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24220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ВНС-8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Демонтаж-монтаж РВС 5000м3 №3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432 164,07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383 787,74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- 48 376,33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887996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Замена 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закрытого распределительного устройства ЗРУ-6/10кВ, КРУН-6кВ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389 398,50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385 398,50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- 4 000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Исполнено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155154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Замена силового блока ячеек и платы управления ЧРП-10кВ.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311 306,84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300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- 6,84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Исполнено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572802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ВНС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Каражанбас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Капитальный ремонт РВС-10000м3 №3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175 070,46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- 175 070,46</a:t>
                      </a:r>
                      <a:endParaRPr lang="ru-RU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ПСД обновляется 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203433"/>
                  </a:ext>
                </a:extLst>
              </a:tr>
              <a:tr h="332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ВОС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Демонтаж-монтаж РВС 5000м3 №2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492 340,00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359 691,27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- 132 648,73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86778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Капитальный ремонт с заменой внутристанционных трубопроводов ВНС-8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объект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2 330 313,82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- 2 330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313,82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ПСД обновляется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284627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Замена технологического трубопровода В-40 Ду700 мм от ВНС-8 до ВОС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км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751 180,50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- 751 180,50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Тендерные процедуры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203751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Воздушный переход водовода «Астрахань-Мангышлак» через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р.Манаша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км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359 040,66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- 359 040,66</a:t>
                      </a: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ПСД обновляется 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821403"/>
                  </a:ext>
                </a:extLst>
              </a:tr>
              <a:tr h="494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Приобретение автотранспортных средств и специальной техники производственного назначения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195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168 837,50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- 26 162,5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Договор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заключен ожидается поставка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964312"/>
                  </a:ext>
                </a:extLst>
              </a:tr>
              <a:tr h="30496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Всего:</a:t>
                      </a: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5 754 918,17</a:t>
                      </a: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- 3 026 280,09</a:t>
                      </a: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000" b="1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981" marR="40981" marT="7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674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4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84302" y="77676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144333" y="1124744"/>
          <a:ext cx="8774472" cy="4680520"/>
        </p:xfrm>
        <a:graphic>
          <a:graphicData uri="http://schemas.openxmlformats.org/drawingml/2006/table">
            <a:tbl>
              <a:tblPr/>
              <a:tblGrid>
                <a:gridCol w="520451">
                  <a:extLst>
                    <a:ext uri="{9D8B030D-6E8A-4147-A177-3AD203B41FA5}">
                      <a16:colId xmlns:a16="http://schemas.microsoft.com/office/drawing/2014/main" val="1345288413"/>
                    </a:ext>
                  </a:extLst>
                </a:gridCol>
                <a:gridCol w="2683080">
                  <a:extLst>
                    <a:ext uri="{9D8B030D-6E8A-4147-A177-3AD203B41FA5}">
                      <a16:colId xmlns:a16="http://schemas.microsoft.com/office/drawing/2014/main" val="301199191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17509855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175576710"/>
                    </a:ext>
                  </a:extLst>
                </a:gridCol>
                <a:gridCol w="757864">
                  <a:extLst>
                    <a:ext uri="{9D8B030D-6E8A-4147-A177-3AD203B41FA5}">
                      <a16:colId xmlns:a16="http://schemas.microsoft.com/office/drawing/2014/main" val="3547185594"/>
                    </a:ext>
                  </a:extLst>
                </a:gridCol>
                <a:gridCol w="563821">
                  <a:extLst>
                    <a:ext uri="{9D8B030D-6E8A-4147-A177-3AD203B41FA5}">
                      <a16:colId xmlns:a16="http://schemas.microsoft.com/office/drawing/2014/main" val="1781042514"/>
                    </a:ext>
                  </a:extLst>
                </a:gridCol>
                <a:gridCol w="694538">
                  <a:extLst>
                    <a:ext uri="{9D8B030D-6E8A-4147-A177-3AD203B41FA5}">
                      <a16:colId xmlns:a16="http://schemas.microsoft.com/office/drawing/2014/main" val="203290459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216473219"/>
                    </a:ext>
                  </a:extLst>
                </a:gridCol>
                <a:gridCol w="504057">
                  <a:extLst>
                    <a:ext uri="{9D8B030D-6E8A-4147-A177-3AD203B41FA5}">
                      <a16:colId xmlns:a16="http://schemas.microsoft.com/office/drawing/2014/main" val="1105451205"/>
                    </a:ext>
                  </a:extLst>
                </a:gridCol>
                <a:gridCol w="1250461">
                  <a:extLst>
                    <a:ext uri="{9D8B030D-6E8A-4147-A177-3AD203B41FA5}">
                      <a16:colId xmlns:a16="http://schemas.microsoft.com/office/drawing/2014/main" val="2390694646"/>
                    </a:ext>
                  </a:extLst>
                </a:gridCol>
              </a:tblGrid>
              <a:tr h="67979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№ п/п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Наименование мероприятий инвестиционной программы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Ед. 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изм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Утвержденная Инвестиционная программа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Фактическое исполнение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инвестиционной программы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Откл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абс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Выполнение,</a:t>
                      </a:r>
                    </a:p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12051"/>
                  </a:ext>
                </a:extLst>
              </a:tr>
              <a:tr h="293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317748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Замена магистрального насоса НМ 10000/210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350 000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298 988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-51 012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85%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Исполнено.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Сложилось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экономия по результатам тендерных процедур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201257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Капитальный ремонт трансформатора №1 ТДНТ-40000/110-У1 на ОРУ-110КВ ГВНС </a:t>
                      </a:r>
                      <a:r>
                        <a:rPr lang="ru-RU" sz="9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Кигач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73 805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80 999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7 194</a:t>
                      </a:r>
                    </a:p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Исполнено.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71409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Капитальный ремонт трансформатора №2 ТДНТ-40000/110-У1 на ОРУ-110КВ ГВНС </a:t>
                      </a:r>
                      <a:r>
                        <a:rPr lang="ru-RU" sz="9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Кигач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73 805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80 999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194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Исполнено.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507773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Замена подпорного насоса Д6300-80 тех.№1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315 000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-315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Исполнено.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Сложилось экономия по результатам тендерных процедур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851075"/>
                  </a:ext>
                </a:extLst>
              </a:tr>
              <a:tr h="3299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812 610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  <a:r>
                        <a:rPr lang="ru-RU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988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-513</a:t>
                      </a:r>
                      <a:r>
                        <a:rPr lang="ru-RU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622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147259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83568" y="76643"/>
            <a:ext cx="8372292" cy="576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IV. Результаты реализации инвестиционной программы за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2024 год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п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о участку </a:t>
            </a:r>
            <a:r>
              <a:rPr kumimoji="0" lang="ru-RU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Кульсары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-Тенгиз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Roboto Ligh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Проводимая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Обществом работа с потребителями. Качество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предоставления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регулируемых услуг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1343670"/>
            <a:ext cx="84512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37;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нефтегазодывабщие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24;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коммунальные и бюджетные организации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14;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98.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20" y="813011"/>
            <a:ext cx="866728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заключены договора на поставку воды по магистральным трубопроводам со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173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потребителями, в том числе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69603" y="2636912"/>
            <a:ext cx="866728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крупными потребителями являются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2924944"/>
            <a:ext cx="845126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ГКП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Озенинвест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Каражанбасмунай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Жылыойсу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Тенгизшевройл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Бейнеусусервис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ТОО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Karabatan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Турмыс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-Сервис» </a:t>
            </a:r>
          </a:p>
          <a:p>
            <a:pPr algn="just">
              <a:buClr>
                <a:schemeClr val="tx1"/>
              </a:buClr>
            </a:pP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86645" y="5084959"/>
            <a:ext cx="86672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Законом РК «О естественных монополиях» всем потребителям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обеспечиваются равные условия доступа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4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buClr>
                <a:prstClr val="black"/>
              </a:buClr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IV. </a:t>
            </a:r>
            <a:r>
              <a:rPr lang="ru-RU" sz="16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Соблюдение показателей качества и надежности регулируемых услуг и достижение показателей эффективности деятельности.</a:t>
            </a:r>
            <a:endParaRPr lang="ru-RU" sz="1600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2341" y="960436"/>
            <a:ext cx="85764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      Для Товарищества в стимулирующем методе </a:t>
            </a:r>
            <a:r>
              <a:rPr lang="ru-RU" sz="140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тарифообразования</a:t>
            </a:r>
            <a:r>
              <a:rPr lang="ru-RU" sz="14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утверждены </a:t>
            </a:r>
            <a:r>
              <a:rPr lang="ru-RU" sz="1400" b="1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6 </a:t>
            </a:r>
            <a:r>
              <a:rPr lang="ru-RU" sz="1400" b="1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ключевых показателей качества и </a:t>
            </a:r>
            <a:r>
              <a:rPr lang="ru-RU" sz="1400" b="1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надежности</a:t>
            </a:r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на 5 лет:</a:t>
            </a:r>
            <a:endParaRPr lang="ru-RU" sz="1400" dirty="0">
              <a:solidFill>
                <a:prstClr val="black"/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	1</a:t>
            </a:r>
            <a:r>
              <a:rPr lang="ru-RU" sz="14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) </a:t>
            </a:r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снижение удельного расхода </a:t>
            </a:r>
            <a:r>
              <a:rPr lang="ru-RU" sz="14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электрической энергии, потребляемой в технологическом процессе подачи</a:t>
            </a:r>
            <a:r>
              <a:rPr lang="ru-RU" sz="1400" dirty="0" smtClean="0">
                <a:latin typeface="Roboto Light"/>
              </a:rPr>
              <a:t>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2,23 до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2,0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тыс.кВт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*час/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тыс.тонн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dirty="0" smtClean="0">
                <a:latin typeface="Roboto Light"/>
              </a:rPr>
              <a:t>	2) </a:t>
            </a:r>
            <a:r>
              <a:rPr lang="ru-RU" sz="1400" dirty="0">
                <a:latin typeface="Roboto Light"/>
              </a:rPr>
              <a:t>снижение уровня нормативных потерь </a:t>
            </a:r>
            <a:r>
              <a:rPr lang="ru-RU" sz="1400" dirty="0" smtClean="0">
                <a:latin typeface="Roboto Light"/>
              </a:rPr>
              <a:t>воды</a:t>
            </a:r>
            <a:r>
              <a:rPr lang="ru-RU" sz="1400" dirty="0">
                <a:latin typeface="Roboto Light"/>
              </a:rPr>
              <a:t>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10% до 8%;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dirty="0" smtClean="0">
                <a:latin typeface="Roboto Light"/>
              </a:rPr>
              <a:t>	3) </a:t>
            </a:r>
            <a:r>
              <a:rPr lang="ru-RU" sz="1400" dirty="0">
                <a:latin typeface="Roboto Light"/>
              </a:rPr>
              <a:t>своевременное выполнение ремонтных </a:t>
            </a:r>
            <a:r>
              <a:rPr lang="ru-RU" sz="1400" dirty="0" smtClean="0">
                <a:latin typeface="Roboto Light"/>
              </a:rPr>
              <a:t>работ;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dirty="0">
                <a:latin typeface="Roboto Light"/>
              </a:rPr>
              <a:t>	</a:t>
            </a:r>
            <a:r>
              <a:rPr lang="ru-RU" sz="1400" dirty="0" smtClean="0">
                <a:latin typeface="Roboto Light"/>
              </a:rPr>
              <a:t>4) </a:t>
            </a:r>
            <a:r>
              <a:rPr lang="ru-RU" sz="1400" dirty="0">
                <a:latin typeface="Roboto Light"/>
              </a:rPr>
              <a:t>количество </a:t>
            </a:r>
            <a:r>
              <a:rPr lang="ru-RU" sz="1400" dirty="0" smtClean="0">
                <a:latin typeface="Roboto Light"/>
              </a:rPr>
              <a:t>аварий (инцидентов)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23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до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19;</a:t>
            </a:r>
            <a:endParaRPr lang="ru-RU" sz="1400" b="1" dirty="0" smtClean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	</a:t>
            </a:r>
            <a:r>
              <a:rPr lang="ru-RU" sz="1400" dirty="0" smtClean="0">
                <a:latin typeface="Roboto Light"/>
              </a:rPr>
              <a:t>5) </a:t>
            </a:r>
            <a:r>
              <a:rPr lang="ru-RU" sz="1400" dirty="0">
                <a:latin typeface="Roboto Light"/>
              </a:rPr>
              <a:t>внедрение инновационной технологии в предприятии по регулируемой </a:t>
            </a:r>
            <a:r>
              <a:rPr lang="ru-RU" sz="1400" dirty="0" smtClean="0">
                <a:latin typeface="Roboto Light"/>
              </a:rPr>
              <a:t>услуге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1,17% до 10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%;</a:t>
            </a:r>
          </a:p>
          <a:p>
            <a:pPr algn="just" fontAlgn="base">
              <a:tabLst>
                <a:tab pos="357188" algn="l"/>
              </a:tabLs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	</a:t>
            </a:r>
            <a:r>
              <a:rPr lang="ru-RU" sz="1400" dirty="0" smtClean="0">
                <a:latin typeface="Roboto Light"/>
              </a:rPr>
              <a:t>6) </a:t>
            </a:r>
            <a:r>
              <a:rPr lang="ru-RU" sz="1400" dirty="0">
                <a:latin typeface="Roboto Light"/>
              </a:rPr>
              <a:t>снижение износа основных </a:t>
            </a:r>
            <a:r>
              <a:rPr lang="ru-RU" sz="1400" dirty="0" smtClean="0">
                <a:latin typeface="Roboto Light"/>
              </a:rPr>
              <a:t>средств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 82% до 64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%.</a:t>
            </a:r>
          </a:p>
          <a:p>
            <a:pPr algn="just" fontAlgn="base">
              <a:tabLst>
                <a:tab pos="357188" algn="l"/>
              </a:tabLst>
            </a:pPr>
            <a:endParaRPr lang="ru-RU" sz="14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endParaRPr lang="ru-RU" sz="14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 fontAlgn="base">
              <a:tabLst>
                <a:tab pos="357188" algn="l"/>
              </a:tabLs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 настоящее время проводится работа по формированию фактических показателей с учетом плановых данных на оставшиеся два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месяца.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lvl="0" algn="just"/>
            <a:r>
              <a:rPr lang="ru-RU" sz="14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prstClr val="black"/>
              </a:solidFill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4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Roboto Light"/>
                <a:ea typeface="+mn-ea"/>
                <a:cs typeface="Arial" panose="020B0604020202020204" pitchFamily="34" charset="0"/>
              </a:rPr>
              <a:t>Основные события 2024 года и перспективы деятельности на 2025 год.</a:t>
            </a: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95536" y="2204864"/>
            <a:ext cx="8208912" cy="1688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июня 2024 года приказом ДКРЕМ по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Атырауской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области №30-ОД утвержден тариф на услугу по подаче воды по магистральным трубопроводам с применением стимулирующего метода тарифного регулирования на период с 1 июля 2024 года по 30 июня 2029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года;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октября 2024 года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приказом ДКРЕМ по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Атырауской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области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№62-ОД внесены изменения в приказ № 30-ОД от 19 июня 2024 года;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 октября 2024 года приказом ДКРЕМ по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Атырауской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области №67-ОД увеличен тариф на услугу по отводу сточных вод села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Кигач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 39,74 тенге/м3 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 134,48 тенге/м3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 ноября 2024 года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приказом ДКРЕМ по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Атырауской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области №70-ОД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увеличен тариф на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услугу по передаче электрической энергии с 0,07 тенге/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кВтч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до 0,38 тенге/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кВтч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  1 мая 2025 года Товарищества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планирует направить заявку на корректировку до окончания регуляторного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года.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Ligh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0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Ц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л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Отчета ТОО «Магистральный Водовод»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56" name="Title 3"/>
          <p:cNvSpPr txBox="1">
            <a:spLocks/>
          </p:cNvSpPr>
          <p:nvPr/>
        </p:nvSpPr>
        <p:spPr>
          <a:xfrm>
            <a:off x="251520" y="836712"/>
            <a:ext cx="8685368" cy="9742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50" tIns="45724" rIns="91450" bIns="457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Целями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отчета ТОО «Магистральный Водовод»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являются: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усиление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системы защиты прав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потребителей;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прозрачности деятельности субъектов естественных монополий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335" y="3860331"/>
            <a:ext cx="8748145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100421"/>
            <a:ext cx="856895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Повестка слушания:</a:t>
            </a: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Товариществе;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производственные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деятельности Товарищества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утвержденных тарифных смет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утвержденной инвестиционной программы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показателей качества и надежности регулируемых услуг и достижения показателей эффективности деятельности;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69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88840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00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1691680" y="2491318"/>
            <a:ext cx="7818028" cy="4628393"/>
          </a:xfrm>
          <a:prstGeom prst="rect">
            <a:avLst/>
          </a:prstGeom>
          <a:ln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285750" indent="-285750" algn="l">
              <a:buFont typeface="Wingdings" panose="05000000000000000000" pitchFamily="2" charset="2"/>
              <a:buChar char="Ø"/>
            </a:pPr>
            <a:endParaRPr lang="ru-RU" alt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 об исполнении утвержденных тарифных смет</a:t>
            </a: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51519" y="892123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Исполнение тарифной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сметы: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3018" y="1268760"/>
            <a:ext cx="8448995" cy="1688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услуги по подаче воды по магистральным трубопроводам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 июля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по декабрь 2024 года;</a:t>
            </a:r>
            <a:endParaRPr lang="ru-RU" sz="1200" dirty="0" smtClean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услуги по производству, передаче и распределению тепловой энергии за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по электрической энергии за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по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отводу сточных вод за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услугу по подаче воды по магистральному трубопроводу «Кульсары-Тенгиз»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 апреля по декабрь 2024 года;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19" y="3155777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Исполнение инвестиционной программы;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18" y="3755506"/>
            <a:ext cx="8667285" cy="5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 соблюдение показателей качества и надежности регулируемых услуг и достижение показателей эффективности деятельности;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1518" y="4572879"/>
            <a:ext cx="8667285" cy="5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Проводимая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работа с потребителями, качество предоставления регулируемых услуг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;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17" y="5412455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Основные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события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 и перспективы деятельности на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2025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год.</a:t>
            </a:r>
          </a:p>
        </p:txBody>
      </p:sp>
    </p:spTree>
    <p:extLst>
      <p:ext uri="{BB962C8B-B14F-4D97-AF65-F5344CB8AC3E}">
        <p14:creationId xmlns:p14="http://schemas.microsoft.com/office/powerpoint/2010/main" val="27199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I. Общие сведения ТОО «Магистральный Водовод»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51520" y="933840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Решением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Совета директоров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 было создано ТОО «Магистральный Водовод», со 100%-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ым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участием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29 июня 2018 года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Товариществом было приобретено имущество магистрального водовода «Астрахань-Мангышлак» (договор купли-продажи имущества магистрального водовода «Астрахань-Мангышлак» заключенный между Товариществом и КТО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).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Основной деятельностью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Товарищества является подача воды по магистральным трубопроводам в районы Атырауской и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Мангистауской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областей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приказам Председателя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КРЕМЗКиПП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МНЭ РК от 11 октября 2018 года №243-ОД включен в Республиканский раздел Государственного регистра субъектов естественных монополий.</a:t>
            </a:r>
          </a:p>
        </p:txBody>
      </p:sp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5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435981" y="1247070"/>
            <a:ext cx="8280920" cy="715589"/>
          </a:xfrm>
          <a:prstGeom prst="rect">
            <a:avLst/>
          </a:prstGeom>
        </p:spPr>
        <p:txBody>
          <a:bodyPr wrap="square" lIns="91450" tIns="45724" rIns="91450" bIns="45724">
            <a:spAutoFit/>
          </a:bodyPr>
          <a:lstStyle/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E:\Isken\Работа\КазТрансОйл\Медиа\pic3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8" y="1220460"/>
            <a:ext cx="1401873" cy="115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Iskendir\Сотрудники\Мои\КазТрансОйл\Медиа\pic4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2" y="2755322"/>
            <a:ext cx="1321704" cy="84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1220459"/>
            <a:ext cx="2210175" cy="11557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Протяженность Водопровода    </a:t>
            </a:r>
          </a:p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2 308 км.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8" y="2615273"/>
            <a:ext cx="2210174" cy="11591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Водоносная станция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ед.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5315195"/>
            <a:ext cx="2198869" cy="113814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Насосные агрегаты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</a:t>
            </a:r>
            <a:endParaRPr lang="ru-RU" sz="1400" b="1" dirty="0">
              <a:solidFill>
                <a:schemeClr val="bg1"/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1412775"/>
            <a:ext cx="4855760" cy="20162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аварий за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  <a:endParaRPr lang="ru-RU" sz="135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9" y="4004472"/>
            <a:ext cx="2221480" cy="10807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Резервуары</a:t>
            </a:r>
            <a:endParaRPr lang="ru-RU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 ед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6" name="Picture 2" descr="D:\Iskendir\Сотрудники\Мои\КазТрансОйл\Медиа\pic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" y="4106304"/>
            <a:ext cx="1541181" cy="91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809" y="5405294"/>
            <a:ext cx="1314848" cy="1052628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4176019"/>
            <a:ext cx="4855760" cy="216394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ru-RU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инцидентов за 2024 год </a:t>
            </a:r>
          </a:p>
          <a:p>
            <a:pPr algn="ctr"/>
            <a:endParaRPr lang="ru-RU" sz="12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было проведена работа по устранению инцидентов. Простоя водовода не было. Была обеспечены качество, надежность и безопасность услуг.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Производственные показатели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деятельности ТОО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«Магистральный Водовод» </a:t>
            </a:r>
          </a:p>
        </p:txBody>
      </p:sp>
      <p:pic>
        <p:nvPicPr>
          <p:cNvPr id="22" name="Рисунок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1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19" y="764704"/>
            <a:ext cx="866728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kk-KZ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</a:t>
            </a: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отчетном периоде оказывало следующие регулируемые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услуги:</a:t>
            </a: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по подаче воды по магистральным трубопроводам;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магистральному трубопроводу «Кульсары-Тенгиз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услугу по передаче электрической энергии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производству, передаче и распределению тепловой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энергии;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отводу сточных вод (поселок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Кигач,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ВНС-8 города Кульсары (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Промзона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Жылойского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района).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251520" y="2976317"/>
            <a:ext cx="8667284" cy="5246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662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</a:rPr>
              <a:t>Информация по доходам от регулируемой деятельности</a:t>
            </a:r>
            <a:endParaRPr lang="kk-KZ" altLang="ru-RU" sz="1600" b="1" dirty="0">
              <a:solidFill>
                <a:schemeClr val="accent5">
                  <a:lumMod val="50000"/>
                </a:schemeClr>
              </a:solidFill>
              <a:latin typeface="Roboto Light"/>
            </a:endParaRPr>
          </a:p>
        </p:txBody>
      </p:sp>
      <p:graphicFrame>
        <p:nvGraphicFramePr>
          <p:cNvPr id="20" name="Таблица 2">
            <a:extLst>
              <a:ext uri="{FF2B5EF4-FFF2-40B4-BE49-F238E27FC236}">
                <a16:creationId xmlns:a16="http://schemas.microsoft.com/office/drawing/2014/main" id="{1D3DB771-9590-431D-81CA-FE040A47E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990733"/>
              </p:ext>
            </p:extLst>
          </p:nvPr>
        </p:nvGraphicFramePr>
        <p:xfrm>
          <a:off x="251519" y="3560784"/>
          <a:ext cx="8667286" cy="2688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78">
                  <a:extLst>
                    <a:ext uri="{9D8B030D-6E8A-4147-A177-3AD203B41FA5}">
                      <a16:colId xmlns:a16="http://schemas.microsoft.com/office/drawing/2014/main" val="3503628699"/>
                    </a:ext>
                  </a:extLst>
                </a:gridCol>
                <a:gridCol w="6567107">
                  <a:extLst>
                    <a:ext uri="{9D8B030D-6E8A-4147-A177-3AD203B41FA5}">
                      <a16:colId xmlns:a16="http://schemas.microsoft.com/office/drawing/2014/main" val="1214937824"/>
                    </a:ext>
                  </a:extLst>
                </a:gridCol>
                <a:gridCol w="1610501">
                  <a:extLst>
                    <a:ext uri="{9D8B030D-6E8A-4147-A177-3AD203B41FA5}">
                      <a16:colId xmlns:a16="http://schemas.microsoft.com/office/drawing/2014/main" val="1876162679"/>
                    </a:ext>
                  </a:extLst>
                </a:gridCol>
              </a:tblGrid>
              <a:tr h="732312"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200" b="1" i="0" baseline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п/п</a:t>
                      </a:r>
                      <a:endParaRPr lang="ru-RU" sz="1200" b="1" i="0" dirty="0" smtClean="0">
                        <a:solidFill>
                          <a:schemeClr val="bg1"/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noProof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Наименование услуги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Доход за </a:t>
                      </a:r>
                      <a:r>
                        <a:rPr lang="en-US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2024 год,</a:t>
                      </a:r>
                      <a:b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</a:br>
                      <a:r>
                        <a:rPr lang="ru-RU" sz="1200" b="1" i="0" dirty="0" err="1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200" b="1" i="0" dirty="0" smtClean="0">
                        <a:solidFill>
                          <a:schemeClr val="bg1"/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16940"/>
                  </a:ext>
                </a:extLst>
              </a:tr>
              <a:tr h="3227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магистральным трубопроводам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21 253 021,2</a:t>
                      </a: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23011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магистральному трубопроводу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-Тенгиз»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KZ" sz="1200" b="0" dirty="0" smtClean="0">
                          <a:solidFill>
                            <a:schemeClr val="tx1"/>
                          </a:solidFill>
                          <a:latin typeface="Roboto Light"/>
                        </a:rPr>
                        <a:t>1 177 446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 Light"/>
                        </a:rPr>
                        <a:t>,2</a:t>
                      </a:r>
                      <a:endParaRPr lang="ru-KZ" sz="1200" b="0" dirty="0" smtClean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025444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Производство,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и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 распределение тепловой энергии 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 Light"/>
                        </a:rPr>
                        <a:t>6 685,2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849357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э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лектроэнергии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 Light"/>
                        </a:rPr>
                        <a:t>1 225,1</a:t>
                      </a:r>
                      <a:endParaRPr lang="ru-KZ" sz="1200" b="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721370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Roboto Light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Отвод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сточных </a:t>
                      </a:r>
                      <a:r>
                        <a:rPr lang="ru-RU" sz="1200" baseline="0" dirty="0" smtClean="0">
                          <a:latin typeface="Roboto Light"/>
                          <a:cs typeface="Arial" panose="020B0604020202020204" pitchFamily="34" charset="0"/>
                        </a:rPr>
                        <a:t>вод 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1 349,5</a:t>
                      </a:r>
                      <a:endParaRPr lang="ru-KZ" sz="1200" b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55485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Roboto Light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22 439 727,2</a:t>
                      </a:r>
                      <a:endParaRPr lang="ru-KZ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846867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Регулируемые услуги </a:t>
            </a: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89535" y="821552"/>
            <a:ext cx="866728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услуга по подаче воды оказывалась согласно тарифам, утвержденным приказами 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области (далее – Департамент)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№87-ОД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28.11.2023 года, 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-ОД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15.02.2024 года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№30-ОД от 19.06.2024 года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№62-ОД от 01.10.2024 года.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80861" y="3450607"/>
            <a:ext cx="1082169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886942"/>
              </p:ext>
            </p:extLst>
          </p:nvPr>
        </p:nvGraphicFramePr>
        <p:xfrm>
          <a:off x="287522" y="1991104"/>
          <a:ext cx="8460943" cy="4736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6647">
                  <a:extLst>
                    <a:ext uri="{9D8B030D-6E8A-4147-A177-3AD203B41FA5}">
                      <a16:colId xmlns:a16="http://schemas.microsoft.com/office/drawing/2014/main" val="3620113325"/>
                    </a:ext>
                  </a:extLst>
                </a:gridCol>
                <a:gridCol w="714378">
                  <a:extLst>
                    <a:ext uri="{9D8B030D-6E8A-4147-A177-3AD203B41FA5}">
                      <a16:colId xmlns:a16="http://schemas.microsoft.com/office/drawing/2014/main" val="3916629047"/>
                    </a:ext>
                  </a:extLst>
                </a:gridCol>
                <a:gridCol w="1481010">
                  <a:extLst>
                    <a:ext uri="{9D8B030D-6E8A-4147-A177-3AD203B41FA5}">
                      <a16:colId xmlns:a16="http://schemas.microsoft.com/office/drawing/2014/main" val="2209023625"/>
                    </a:ext>
                  </a:extLst>
                </a:gridCol>
                <a:gridCol w="1438360">
                  <a:extLst>
                    <a:ext uri="{9D8B030D-6E8A-4147-A177-3AD203B41FA5}">
                      <a16:colId xmlns:a16="http://schemas.microsoft.com/office/drawing/2014/main" val="1713581881"/>
                    </a:ext>
                  </a:extLst>
                </a:gridCol>
                <a:gridCol w="1522969">
                  <a:extLst>
                    <a:ext uri="{9D8B030D-6E8A-4147-A177-3AD203B41FA5}">
                      <a16:colId xmlns:a16="http://schemas.microsoft.com/office/drawing/2014/main" val="1131339533"/>
                    </a:ext>
                  </a:extLst>
                </a:gridCol>
                <a:gridCol w="1607579">
                  <a:extLst>
                    <a:ext uri="{9D8B030D-6E8A-4147-A177-3AD203B41FA5}">
                      <a16:colId xmlns:a16="http://schemas.microsoft.com/office/drawing/2014/main" val="2833378501"/>
                    </a:ext>
                  </a:extLst>
                </a:gridCol>
              </a:tblGrid>
              <a:tr h="406766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показателей</a:t>
                      </a:r>
                      <a:endParaRPr lang="ru-RU" sz="10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r>
                        <a:rPr lang="ru-RU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измерения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Уполномоченным органом (без НДС)</a:t>
                      </a:r>
                      <a:endParaRPr lang="ru-RU" sz="10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67735"/>
                  </a:ext>
                </a:extLst>
              </a:tr>
              <a:tr h="1043876"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№87-ОД</a:t>
                      </a:r>
                      <a:r>
                        <a:rPr lang="ru-RU" sz="1050" b="1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от 28.11.2023</a:t>
                      </a:r>
                      <a:endParaRPr lang="ru-RU" sz="105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№9-ОД</a:t>
                      </a:r>
                      <a:r>
                        <a:rPr lang="ru-RU" sz="1050" b="1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от 15.02.2024</a:t>
                      </a:r>
                      <a:endParaRPr lang="ru-RU" sz="105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№30-ОД</a:t>
                      </a:r>
                      <a:r>
                        <a:rPr lang="ru-RU" sz="1050" b="1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от 19.06.2024</a:t>
                      </a:r>
                      <a:endParaRPr lang="ru-RU" sz="105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№62-ОД</a:t>
                      </a:r>
                      <a:r>
                        <a:rPr lang="ru-RU" sz="1050" b="1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от 01.10.2024</a:t>
                      </a:r>
                      <a:endParaRPr lang="ru-RU" sz="105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29287"/>
                  </a:ext>
                </a:extLst>
              </a:tr>
              <a:tr h="429091">
                <a:tc>
                  <a:txBody>
                    <a:bodyPr/>
                    <a:lstStyle/>
                    <a:p>
                      <a:pPr algn="ctr"/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Средний тариф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626,66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683,75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935,88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892,70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523540"/>
                  </a:ext>
                </a:extLst>
              </a:tr>
              <a:tr h="1191537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население, бюджетные и некоммерческие организации, а также другие предприятия, предоставляющие коммунальные услуги населению, бюджетным и некоммерческим организациям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9776056"/>
                  </a:ext>
                </a:extLst>
              </a:tr>
              <a:tr h="4040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сельскохозяйственный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товаропроизводитель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64,98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64,98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100,00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31903"/>
                  </a:ext>
                </a:extLst>
              </a:tr>
              <a:tr h="4255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и другие коммерческие организации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683,75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1 400,00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1 127,50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0929609"/>
                  </a:ext>
                </a:extLst>
              </a:tr>
              <a:tr h="604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1 870,55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2 044,51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2 472,99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2 472,99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061352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7983" y="33229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магистральным трубопроводам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07691" y="8104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4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276232"/>
              </p:ext>
            </p:extLst>
          </p:nvPr>
        </p:nvGraphicFramePr>
        <p:xfrm>
          <a:off x="251520" y="795500"/>
          <a:ext cx="8667286" cy="342558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258477">
                  <a:extLst>
                    <a:ext uri="{9D8B030D-6E8A-4147-A177-3AD203B41FA5}">
                      <a16:colId xmlns:a16="http://schemas.microsoft.com/office/drawing/2014/main" val="1214403513"/>
                    </a:ext>
                  </a:extLst>
                </a:gridCol>
                <a:gridCol w="1954312">
                  <a:extLst>
                    <a:ext uri="{9D8B030D-6E8A-4147-A177-3AD203B41FA5}">
                      <a16:colId xmlns:a16="http://schemas.microsoft.com/office/drawing/2014/main" val="3129136375"/>
                    </a:ext>
                  </a:extLst>
                </a:gridCol>
                <a:gridCol w="1202654">
                  <a:extLst>
                    <a:ext uri="{9D8B030D-6E8A-4147-A177-3AD203B41FA5}">
                      <a16:colId xmlns:a16="http://schemas.microsoft.com/office/drawing/2014/main" val="1288057806"/>
                    </a:ext>
                  </a:extLst>
                </a:gridCol>
                <a:gridCol w="1251843">
                  <a:extLst>
                    <a:ext uri="{9D8B030D-6E8A-4147-A177-3AD203B41FA5}">
                      <a16:colId xmlns:a16="http://schemas.microsoft.com/office/drawing/2014/main" val="2630384020"/>
                    </a:ext>
                  </a:extLst>
                </a:gridCol>
              </a:tblGrid>
              <a:tr h="10786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потребителей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Принято уполномоченным органом объем поставленных услуг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факту с</a:t>
                      </a: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июля 2024 года по март 2025 года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88523"/>
                  </a:ext>
                </a:extLst>
              </a:tr>
              <a:tr h="834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22 084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11 153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- 10 931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103683"/>
                  </a:ext>
                </a:extLst>
              </a:tr>
              <a:tr h="388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Сельскохозяйственный товаропроизводитель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466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- 278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170311"/>
                  </a:ext>
                </a:extLst>
              </a:tr>
              <a:tr h="43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предприятия и другие коммерческие организации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6 382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1 864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4 518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159716"/>
                  </a:ext>
                </a:extLst>
              </a:tr>
              <a:tr h="36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предприятия 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341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- 5 341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83728"/>
                  </a:ext>
                </a:extLst>
              </a:tr>
              <a:tr h="328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40 273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19 205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- 21 068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09029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7405" y="4258250"/>
            <a:ext cx="8701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19 205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1 068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ниже годового объема, утвержденного в тарифной смете. Фактические объемы показаны за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девять месяцев.</a:t>
            </a:r>
            <a:endParaRPr lang="ru-RU" sz="13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Фактический объем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поставки воды за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месяцев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19 205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м3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58,07%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коммунальные предприятия, население, бюджетные организации;</a:t>
            </a:r>
            <a:endParaRPr lang="en-US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31,24%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нефтегазодобывающие компании;</a:t>
            </a:r>
            <a:endParaRPr lang="en-US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9,70%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промышленные предприятия;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0,98%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с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ельскохозяйственный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товаропроизводитель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II.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Объемы подачи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воды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за 2024-2025 год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1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7740" y="4890333"/>
            <a:ext cx="833484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Освоение затрат по услуге по подаче воды составило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17 359 276,14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. тенге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смете, утвержденным приказами 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области (далее – Департамент)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№62-ОД от 01.10.2024 года. Поэтому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фактические затраты показаны за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девять месяцев с июля 2024 года по март 2025 года.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Доход от оказания услуги при утвержденной сумме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35 952 130 тыс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. тенге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419 752,70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. тенге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-51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26963"/>
              </p:ext>
            </p:extLst>
          </p:nvPr>
        </p:nvGraphicFramePr>
        <p:xfrm>
          <a:off x="253163" y="759598"/>
          <a:ext cx="8667285" cy="585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886">
                  <a:extLst>
                    <a:ext uri="{9D8B030D-6E8A-4147-A177-3AD203B41FA5}">
                      <a16:colId xmlns:a16="http://schemas.microsoft.com/office/drawing/2014/main" val="395708809"/>
                    </a:ext>
                  </a:extLst>
                </a:gridCol>
                <a:gridCol w="3469777">
                  <a:extLst>
                    <a:ext uri="{9D8B030D-6E8A-4147-A177-3AD203B41FA5}">
                      <a16:colId xmlns:a16="http://schemas.microsoft.com/office/drawing/2014/main" val="3946584858"/>
                    </a:ext>
                  </a:extLst>
                </a:gridCol>
                <a:gridCol w="812966">
                  <a:extLst>
                    <a:ext uri="{9D8B030D-6E8A-4147-A177-3AD203B41FA5}">
                      <a16:colId xmlns:a16="http://schemas.microsoft.com/office/drawing/2014/main" val="1309420569"/>
                    </a:ext>
                  </a:extLst>
                </a:gridCol>
                <a:gridCol w="1182495">
                  <a:extLst>
                    <a:ext uri="{9D8B030D-6E8A-4147-A177-3AD203B41FA5}">
                      <a16:colId xmlns:a16="http://schemas.microsoft.com/office/drawing/2014/main" val="3981041808"/>
                    </a:ext>
                  </a:extLst>
                </a:gridCol>
                <a:gridCol w="1552025">
                  <a:extLst>
                    <a:ext uri="{9D8B030D-6E8A-4147-A177-3AD203B41FA5}">
                      <a16:colId xmlns:a16="http://schemas.microsoft.com/office/drawing/2014/main" val="2069695464"/>
                    </a:ext>
                  </a:extLst>
                </a:gridCol>
                <a:gridCol w="1237136">
                  <a:extLst>
                    <a:ext uri="{9D8B030D-6E8A-4147-A177-3AD203B41FA5}">
                      <a16:colId xmlns:a16="http://schemas.microsoft.com/office/drawing/2014/main" val="3804434313"/>
                    </a:ext>
                  </a:extLst>
                </a:gridCol>
              </a:tblGrid>
              <a:tr h="585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№62-ОД от 01.10.2024</a:t>
                      </a:r>
                      <a:r>
                        <a:rPr lang="ru-RU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за 9 месяцев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процентах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35407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522406"/>
              </p:ext>
            </p:extLst>
          </p:nvPr>
        </p:nvGraphicFramePr>
        <p:xfrm>
          <a:off x="254324" y="1412776"/>
          <a:ext cx="8664480" cy="3294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753">
                  <a:extLst>
                    <a:ext uri="{9D8B030D-6E8A-4147-A177-3AD203B41FA5}">
                      <a16:colId xmlns:a16="http://schemas.microsoft.com/office/drawing/2014/main" val="1365355387"/>
                    </a:ext>
                  </a:extLst>
                </a:gridCol>
                <a:gridCol w="3470858">
                  <a:extLst>
                    <a:ext uri="{9D8B030D-6E8A-4147-A177-3AD203B41FA5}">
                      <a16:colId xmlns:a16="http://schemas.microsoft.com/office/drawing/2014/main" val="2095054899"/>
                    </a:ext>
                  </a:extLst>
                </a:gridCol>
                <a:gridCol w="812328">
                  <a:extLst>
                    <a:ext uri="{9D8B030D-6E8A-4147-A177-3AD203B41FA5}">
                      <a16:colId xmlns:a16="http://schemas.microsoft.com/office/drawing/2014/main" val="1819125449"/>
                    </a:ext>
                  </a:extLst>
                </a:gridCol>
                <a:gridCol w="1181567">
                  <a:extLst>
                    <a:ext uri="{9D8B030D-6E8A-4147-A177-3AD203B41FA5}">
                      <a16:colId xmlns:a16="http://schemas.microsoft.com/office/drawing/2014/main" val="2313534105"/>
                    </a:ext>
                  </a:extLst>
                </a:gridCol>
                <a:gridCol w="1550808">
                  <a:extLst>
                    <a:ext uri="{9D8B030D-6E8A-4147-A177-3AD203B41FA5}">
                      <a16:colId xmlns:a16="http://schemas.microsoft.com/office/drawing/2014/main" val="208763354"/>
                    </a:ext>
                  </a:extLst>
                </a:gridCol>
                <a:gridCol w="1236166">
                  <a:extLst>
                    <a:ext uri="{9D8B030D-6E8A-4147-A177-3AD203B41FA5}">
                      <a16:colId xmlns:a16="http://schemas.microsoft.com/office/drawing/2014/main" val="4113804029"/>
                    </a:ext>
                  </a:extLst>
                </a:gridCol>
              </a:tblGrid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Контролируемые операционные 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10 654 636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689 513,32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-37%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0588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Неконтролируемые 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7 809 535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675 574,01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-40%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38526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Амортизация,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 том числе: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8 493 037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994 188,80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-29%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39857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Учтенная в инвестиционной программе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8 493 037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8 493 037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63468"/>
                  </a:ext>
                </a:extLst>
              </a:tr>
              <a:tr h="446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Допустимая прибыль (до выплаты вознаграждения за эффективность), в том числе: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8 994 922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8 994 922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60147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4.1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отнесенная к инвестиционной программе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194 057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-100%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3504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4.2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вознаграждение за эффективность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9 034 200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2 305 568,55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625226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необоснованно полученный доход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233 335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97446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 доходов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35 952 130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17 419 752,70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99377"/>
                  </a:ext>
                </a:extLst>
              </a:tr>
              <a:tr h="316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Объем предоставленных услуг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 м3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40 273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19 205,32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78652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0"/>
            <a:ext cx="8165180" cy="462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 за отчетный период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7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регулируемую услугу по подаче воды по магистральному трубопроводу «Кульсары-Тенгиз»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1675" y="1010800"/>
            <a:ext cx="8658411" cy="1541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     В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отчетном периоде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по подаче воды по магистральному трубопроводу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«Кульсары-Тенгиз»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оказывалась согласно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тарифам, утвержденным приказами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Департамента Комитета по регулированию естественных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монополий Министерства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национальной экономики Республики Казахстан по </a:t>
            </a:r>
            <a:r>
              <a:rPr lang="ru-RU" sz="1600" dirty="0" err="1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области №20-ОД от 20 февраля 2023 года с вводом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действие с 1 апреля 2023 года.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   Тариф на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по подаче воды по магистральному трубопроводу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-Тенгиз»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размере – 747,48 тенге/м3 (без учета НДС).</a:t>
            </a:r>
            <a:endParaRPr lang="ru-RU" sz="16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641805"/>
              </p:ext>
            </p:extLst>
          </p:nvPr>
        </p:nvGraphicFramePr>
        <p:xfrm>
          <a:off x="300009" y="2636912"/>
          <a:ext cx="8667284" cy="4008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24">
                  <a:extLst>
                    <a:ext uri="{9D8B030D-6E8A-4147-A177-3AD203B41FA5}">
                      <a16:colId xmlns:a16="http://schemas.microsoft.com/office/drawing/2014/main" val="1439812403"/>
                    </a:ext>
                  </a:extLst>
                </a:gridCol>
                <a:gridCol w="2651847">
                  <a:extLst>
                    <a:ext uri="{9D8B030D-6E8A-4147-A177-3AD203B41FA5}">
                      <a16:colId xmlns:a16="http://schemas.microsoft.com/office/drawing/2014/main" val="1085321441"/>
                    </a:ext>
                  </a:extLst>
                </a:gridCol>
                <a:gridCol w="830691">
                  <a:extLst>
                    <a:ext uri="{9D8B030D-6E8A-4147-A177-3AD203B41FA5}">
                      <a16:colId xmlns:a16="http://schemas.microsoft.com/office/drawing/2014/main" val="3644179323"/>
                    </a:ext>
                  </a:extLst>
                </a:gridCol>
                <a:gridCol w="1820190">
                  <a:extLst>
                    <a:ext uri="{9D8B030D-6E8A-4147-A177-3AD203B41FA5}">
                      <a16:colId xmlns:a16="http://schemas.microsoft.com/office/drawing/2014/main" val="2304747440"/>
                    </a:ext>
                  </a:extLst>
                </a:gridCol>
                <a:gridCol w="1749949">
                  <a:extLst>
                    <a:ext uri="{9D8B030D-6E8A-4147-A177-3AD203B41FA5}">
                      <a16:colId xmlns:a16="http://schemas.microsoft.com/office/drawing/2014/main" val="3686582119"/>
                    </a:ext>
                  </a:extLst>
                </a:gridCol>
                <a:gridCol w="1090283">
                  <a:extLst>
                    <a:ext uri="{9D8B030D-6E8A-4147-A177-3AD203B41FA5}">
                      <a16:colId xmlns:a16="http://schemas.microsoft.com/office/drawing/2014/main" val="652946685"/>
                    </a:ext>
                  </a:extLst>
                </a:gridCol>
              </a:tblGrid>
              <a:tr h="377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№20-ОД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28.02.2023г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Фактически сложившиеся показатели тарифной сметы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(%)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695553"/>
                  </a:ext>
                </a:extLst>
              </a:tr>
              <a:tr h="152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252 974,39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336 220,43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4738"/>
                  </a:ext>
                </a:extLst>
              </a:tr>
              <a:tr h="124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69 917,22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94002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942869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66292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69 917,22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98033"/>
                  </a:ext>
                </a:extLst>
              </a:tr>
              <a:tr h="1248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92619"/>
                  </a:ext>
                </a:extLst>
              </a:tr>
              <a:tr h="123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252 974,39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237 655,13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75730"/>
                  </a:ext>
                </a:extLst>
              </a:tr>
              <a:tr h="123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труда и техника безопасности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98,00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54783"/>
                  </a:ext>
                </a:extLst>
              </a:tr>
              <a:tr h="152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затраты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(услуги сторонних   организаций)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550,09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85132"/>
                  </a:ext>
                </a:extLst>
              </a:tr>
              <a:tr h="1426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650,32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344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543,60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77070"/>
                  </a:ext>
                </a:extLst>
              </a:tr>
              <a:tr h="152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56122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06433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977694"/>
                  </a:ext>
                </a:extLst>
              </a:tr>
              <a:tr h="123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835410"/>
                  </a:ext>
                </a:extLst>
              </a:tr>
              <a:tr h="85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650,32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344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543,60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6710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</a:t>
                      </a:r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344</a:t>
                      </a:r>
                      <a:r>
                        <a:rPr lang="ru-RU" sz="9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543,60</a:t>
                      </a:r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06612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694 624,71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680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764,03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98790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792 887,10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78467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694 624,71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887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876,93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80826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1 187,83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259009"/>
                  </a:ext>
                </a:extLst>
              </a:tr>
              <a:tr h="101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среднеотпускной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1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8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40169</TotalTime>
  <Words>3644</Words>
  <Application>Microsoft Office PowerPoint</Application>
  <PresentationFormat>Экран (4:3)</PresentationFormat>
  <Paragraphs>1040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Roboto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Друзь Елена Сергеевна</dc:creator>
  <cp:lastModifiedBy>Избасаров Елнур Сагинович</cp:lastModifiedBy>
  <cp:revision>1934</cp:revision>
  <cp:lastPrinted>2023-07-19T04:13:44Z</cp:lastPrinted>
  <dcterms:created xsi:type="dcterms:W3CDTF">2015-03-04T12:29:32Z</dcterms:created>
  <dcterms:modified xsi:type="dcterms:W3CDTF">2025-05-21T10:44:13Z</dcterms:modified>
</cp:coreProperties>
</file>