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9" r:id="rId1"/>
  </p:sldMasterIdLst>
  <p:notesMasterIdLst>
    <p:notesMasterId r:id="rId23"/>
  </p:notesMasterIdLst>
  <p:handoutMasterIdLst>
    <p:handoutMasterId r:id="rId24"/>
  </p:handoutMasterIdLst>
  <p:sldIdLst>
    <p:sldId id="305" r:id="rId2"/>
    <p:sldId id="313" r:id="rId3"/>
    <p:sldId id="309" r:id="rId4"/>
    <p:sldId id="311" r:id="rId5"/>
    <p:sldId id="312" r:id="rId6"/>
    <p:sldId id="319" r:id="rId7"/>
    <p:sldId id="278" r:id="rId8"/>
    <p:sldId id="316" r:id="rId9"/>
    <p:sldId id="279" r:id="rId10"/>
    <p:sldId id="296" r:id="rId11"/>
    <p:sldId id="303" r:id="rId12"/>
    <p:sldId id="286" r:id="rId13"/>
    <p:sldId id="283" r:id="rId14"/>
    <p:sldId id="287" r:id="rId15"/>
    <p:sldId id="288" r:id="rId16"/>
    <p:sldId id="289" r:id="rId17"/>
    <p:sldId id="314" r:id="rId18"/>
    <p:sldId id="315" r:id="rId19"/>
    <p:sldId id="271" r:id="rId20"/>
    <p:sldId id="320" r:id="rId21"/>
    <p:sldId id="317" r:id="rId2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Друзь Елена Сергеевна" initials="ДЕС" lastIdx="2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C0066"/>
    <a:srgbClr val="020764"/>
    <a:srgbClr val="042A62"/>
    <a:srgbClr val="FFFFCC"/>
    <a:srgbClr val="920000"/>
    <a:srgbClr val="006600"/>
    <a:srgbClr val="043562"/>
    <a:srgbClr val="0000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40" autoAdjust="0"/>
    <p:restoredTop sz="96510" autoAdjust="0"/>
  </p:normalViewPr>
  <p:slideViewPr>
    <p:cSldViewPr>
      <p:cViewPr varScale="1">
        <p:scale>
          <a:sx n="126" d="100"/>
          <a:sy n="126" d="100"/>
        </p:scale>
        <p:origin x="1704" y="114"/>
      </p:cViewPr>
      <p:guideLst>
        <p:guide orient="horz" pos="2160"/>
        <p:guide pos="2880"/>
        <p:guide/>
      </p:guideLst>
    </p:cSldViewPr>
  </p:slideViewPr>
  <p:outlineViewPr>
    <p:cViewPr>
      <p:scale>
        <a:sx n="33" d="100"/>
        <a:sy n="33" d="100"/>
      </p:scale>
      <p:origin x="0" y="1142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3714" y="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9" y="4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186D6F55-A11F-4DDC-9D20-EEA9A283C8C7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4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9" y="9429754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2605430A-D751-4BB0-8CE8-FD9303CA56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810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59" cy="496412"/>
          </a:xfrm>
          <a:prstGeom prst="rect">
            <a:avLst/>
          </a:prstGeom>
        </p:spPr>
        <p:txBody>
          <a:bodyPr vert="horz" lIns="90872" tIns="45435" rIns="90872" bIns="4543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8" y="0"/>
            <a:ext cx="2945659" cy="496412"/>
          </a:xfrm>
          <a:prstGeom prst="rect">
            <a:avLst/>
          </a:prstGeom>
        </p:spPr>
        <p:txBody>
          <a:bodyPr vert="horz" lIns="90872" tIns="45435" rIns="90872" bIns="45435" rtlCol="0"/>
          <a:lstStyle>
            <a:lvl1pPr algn="r">
              <a:defRPr sz="1200"/>
            </a:lvl1pPr>
          </a:lstStyle>
          <a:p>
            <a:fld id="{D68D9B8D-DF36-499C-8990-550C33EE2CD4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72" tIns="45435" rIns="90872" bIns="454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0"/>
            <a:ext cx="5438140" cy="4467701"/>
          </a:xfrm>
          <a:prstGeom prst="rect">
            <a:avLst/>
          </a:prstGeom>
        </p:spPr>
        <p:txBody>
          <a:bodyPr vert="horz" lIns="90872" tIns="45435" rIns="90872" bIns="4543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5" y="9430091"/>
            <a:ext cx="2945659" cy="496412"/>
          </a:xfrm>
          <a:prstGeom prst="rect">
            <a:avLst/>
          </a:prstGeom>
        </p:spPr>
        <p:txBody>
          <a:bodyPr vert="horz" lIns="90872" tIns="45435" rIns="90872" bIns="4543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8" y="9430091"/>
            <a:ext cx="2945659" cy="496412"/>
          </a:xfrm>
          <a:prstGeom prst="rect">
            <a:avLst/>
          </a:prstGeom>
        </p:spPr>
        <p:txBody>
          <a:bodyPr vert="horz" lIns="90872" tIns="45435" rIns="90872" bIns="45435" rtlCol="0" anchor="b"/>
          <a:lstStyle>
            <a:lvl1pPr algn="r">
              <a:defRPr sz="1200"/>
            </a:lvl1pPr>
          </a:lstStyle>
          <a:p>
            <a:fld id="{2BBFE662-F22C-4A05-BDEB-E91158B9B8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6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59138" y="511175"/>
            <a:ext cx="3422650" cy="256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94117" y="3251879"/>
            <a:ext cx="8162425" cy="3200471"/>
          </a:xfrm>
        </p:spPr>
        <p:txBody>
          <a:bodyPr/>
          <a:lstStyle/>
          <a:p>
            <a:pPr algn="just"/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D9428-2B7A-42EA-BB9D-CE96CA7DCC0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587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59138" y="511175"/>
            <a:ext cx="3422650" cy="256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94117" y="3251879"/>
            <a:ext cx="8162425" cy="3200471"/>
          </a:xfrm>
        </p:spPr>
        <p:txBody>
          <a:bodyPr/>
          <a:lstStyle/>
          <a:p>
            <a:pPr algn="just"/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D9428-2B7A-42EA-BB9D-CE96CA7DCC0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237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FE662-F22C-4A05-BDEB-E91158B9B821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6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385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123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745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47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589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35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92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73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648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81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598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661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60910" y="6356351"/>
            <a:ext cx="3611290" cy="37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5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Апрель, 202</a:t>
            </a:r>
            <a:r>
              <a:rPr lang="ru-RU" sz="15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kk-KZ" sz="15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года</a:t>
            </a:r>
            <a:endParaRPr lang="ru-RU" sz="15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" y="1772816"/>
            <a:ext cx="9133108" cy="223224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ТОО «Магистральный Водовод»</a:t>
            </a:r>
            <a:endParaRPr lang="ru-RU" altLang="ru-RU" sz="1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altLang="ru-RU" sz="1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Отчет об </a:t>
            </a:r>
            <a:r>
              <a:rPr lang="ru-RU" altLang="ru-RU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исполнении утвержденных тарифных смет, об исполнении утвержденной инвестиционной программы, о соблюдении показателей качества и надежности регулируемых услуг и достижении показателей эффективности деятельности перед потребителями и иными заинтересованными лицами </a:t>
            </a:r>
            <a:r>
              <a:rPr lang="ru-RU" altLang="ru-RU" sz="1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202</a:t>
            </a:r>
            <a:r>
              <a:rPr lang="en-US" altLang="ru-RU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altLang="ru-RU" sz="1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год</a:t>
            </a:r>
            <a:endParaRPr lang="ru-RU" altLang="ru-RU" sz="1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94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9604" y="5220921"/>
            <a:ext cx="8667284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В соответствии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с пунктом 223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ПФТ в случае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, если на момент предоставления отчета об исполнении утвержденной тарифной сметы и инвестиционной программы отчетный период действия утвержденной тарифной сметы и инвестиционной программы составляет менее двенадцати месяцев, анализ отчета об исполнении утвержденной тарифной сметы и инвестиционной программы проводится по истечении отчетного периода действия тарифной сметы и инвестиционной программы на основании запроса или по итогам проверки деятельности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субъекта.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465568"/>
              </p:ext>
            </p:extLst>
          </p:nvPr>
        </p:nvGraphicFramePr>
        <p:xfrm>
          <a:off x="253163" y="759598"/>
          <a:ext cx="8667285" cy="68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2886">
                  <a:extLst>
                    <a:ext uri="{9D8B030D-6E8A-4147-A177-3AD203B41FA5}">
                      <a16:colId xmlns:a16="http://schemas.microsoft.com/office/drawing/2014/main" val="395708809"/>
                    </a:ext>
                  </a:extLst>
                </a:gridCol>
                <a:gridCol w="3469777">
                  <a:extLst>
                    <a:ext uri="{9D8B030D-6E8A-4147-A177-3AD203B41FA5}">
                      <a16:colId xmlns:a16="http://schemas.microsoft.com/office/drawing/2014/main" val="3946584858"/>
                    </a:ext>
                  </a:extLst>
                </a:gridCol>
                <a:gridCol w="812966">
                  <a:extLst>
                    <a:ext uri="{9D8B030D-6E8A-4147-A177-3AD203B41FA5}">
                      <a16:colId xmlns:a16="http://schemas.microsoft.com/office/drawing/2014/main" val="1309420569"/>
                    </a:ext>
                  </a:extLst>
                </a:gridCol>
                <a:gridCol w="1182495">
                  <a:extLst>
                    <a:ext uri="{9D8B030D-6E8A-4147-A177-3AD203B41FA5}">
                      <a16:colId xmlns:a16="http://schemas.microsoft.com/office/drawing/2014/main" val="3981041808"/>
                    </a:ext>
                  </a:extLst>
                </a:gridCol>
                <a:gridCol w="1552025">
                  <a:extLst>
                    <a:ext uri="{9D8B030D-6E8A-4147-A177-3AD203B41FA5}">
                      <a16:colId xmlns:a16="http://schemas.microsoft.com/office/drawing/2014/main" val="2069695464"/>
                    </a:ext>
                  </a:extLst>
                </a:gridCol>
                <a:gridCol w="1237136">
                  <a:extLst>
                    <a:ext uri="{9D8B030D-6E8A-4147-A177-3AD203B41FA5}">
                      <a16:colId xmlns:a16="http://schemas.microsoft.com/office/drawing/2014/main" val="3804434313"/>
                    </a:ext>
                  </a:extLst>
                </a:gridCol>
              </a:tblGrid>
              <a:tr h="585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показателей*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№87-ОД от 28.11.2023г.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Фактически сложившиеся показатели тарифной сметы за октябрь- декабрь 2023 года</a:t>
                      </a:r>
                      <a:endParaRPr lang="ru-RU" sz="9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 в процентах (приказ ДКРЕМ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№87-ОД от 28.11.2023г.)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354072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074434"/>
              </p:ext>
            </p:extLst>
          </p:nvPr>
        </p:nvGraphicFramePr>
        <p:xfrm>
          <a:off x="254324" y="1412776"/>
          <a:ext cx="8664480" cy="37342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2753">
                  <a:extLst>
                    <a:ext uri="{9D8B030D-6E8A-4147-A177-3AD203B41FA5}">
                      <a16:colId xmlns:a16="http://schemas.microsoft.com/office/drawing/2014/main" val="1365355387"/>
                    </a:ext>
                  </a:extLst>
                </a:gridCol>
                <a:gridCol w="3470858">
                  <a:extLst>
                    <a:ext uri="{9D8B030D-6E8A-4147-A177-3AD203B41FA5}">
                      <a16:colId xmlns:a16="http://schemas.microsoft.com/office/drawing/2014/main" val="2095054899"/>
                    </a:ext>
                  </a:extLst>
                </a:gridCol>
                <a:gridCol w="812328">
                  <a:extLst>
                    <a:ext uri="{9D8B030D-6E8A-4147-A177-3AD203B41FA5}">
                      <a16:colId xmlns:a16="http://schemas.microsoft.com/office/drawing/2014/main" val="1819125449"/>
                    </a:ext>
                  </a:extLst>
                </a:gridCol>
                <a:gridCol w="1181567">
                  <a:extLst>
                    <a:ext uri="{9D8B030D-6E8A-4147-A177-3AD203B41FA5}">
                      <a16:colId xmlns:a16="http://schemas.microsoft.com/office/drawing/2014/main" val="2313534105"/>
                    </a:ext>
                  </a:extLst>
                </a:gridCol>
                <a:gridCol w="1550808">
                  <a:extLst>
                    <a:ext uri="{9D8B030D-6E8A-4147-A177-3AD203B41FA5}">
                      <a16:colId xmlns:a16="http://schemas.microsoft.com/office/drawing/2014/main" val="208763354"/>
                    </a:ext>
                  </a:extLst>
                </a:gridCol>
                <a:gridCol w="1236166">
                  <a:extLst>
                    <a:ext uri="{9D8B030D-6E8A-4147-A177-3AD203B41FA5}">
                      <a16:colId xmlns:a16="http://schemas.microsoft.com/office/drawing/2014/main" val="4113804029"/>
                    </a:ext>
                  </a:extLst>
                </a:gridCol>
              </a:tblGrid>
              <a:tr h="212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периода всего, в </a:t>
                      </a:r>
                      <a:r>
                        <a:rPr lang="ru-RU" sz="9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1 022 345,39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328 393,66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10588"/>
                  </a:ext>
                </a:extLst>
              </a:tr>
              <a:tr h="2640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административные расходы, всего: в том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числе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1 022 345,39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328 393,66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238526"/>
                  </a:ext>
                </a:extLst>
              </a:tr>
              <a:tr h="2640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Заработная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плата административного персонала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534 178,64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221 392,01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139857"/>
                  </a:ext>
                </a:extLst>
              </a:tr>
              <a:tr h="22352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 и социальные отчисления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45 672,27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21 301,24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063468"/>
                  </a:ext>
                </a:extLst>
              </a:tr>
              <a:tr h="1679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ОСМС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16 025,36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3 942,11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776486"/>
                  </a:ext>
                </a:extLst>
              </a:tr>
              <a:tr h="1651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23 136,21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17 527,53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-24%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052309"/>
                  </a:ext>
                </a:extLst>
              </a:tr>
              <a:tr h="151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Услуги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банков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1 896,62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82,49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-96%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060147"/>
                  </a:ext>
                </a:extLst>
              </a:tr>
              <a:tr h="151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3 469,72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1 032,74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33504"/>
                  </a:ext>
                </a:extLst>
              </a:tr>
              <a:tr h="3960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другие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расходы, в </a:t>
                      </a:r>
                      <a:r>
                        <a:rPr lang="ru-RU" sz="9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Расходы на содержание оргтехники, 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командировочные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охрана труда, ООС, аренда и т.п.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132 688,78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63 115,55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625226"/>
                  </a:ext>
                </a:extLst>
              </a:tr>
              <a:tr h="2004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 выплату вознаграждений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265 277,78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- 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897446"/>
                  </a:ext>
                </a:extLst>
              </a:tr>
              <a:tr h="2386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14 398 019,71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4 724 871,15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67%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199377"/>
                  </a:ext>
                </a:extLst>
              </a:tr>
              <a:tr h="2386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(РБА*СП)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16 666,67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378652"/>
                  </a:ext>
                </a:extLst>
              </a:tr>
              <a:tr h="2386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14 414 686,38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9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911 847,47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53686"/>
                  </a:ext>
                </a:extLst>
              </a:tr>
              <a:tr h="3960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</a:t>
                      </a:r>
                      <a:r>
                        <a:rPr lang="ru-RU" sz="9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омпенсация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потребителям необоснованно полученного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дохода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 учетом ставки рефинансирования НБ РК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19 701,48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487148"/>
                  </a:ext>
                </a:extLst>
              </a:tr>
              <a:tr h="1616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 с учетом компенсации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14 434 387,86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4 911 847,47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656955"/>
                  </a:ext>
                </a:extLst>
              </a:tr>
              <a:tr h="2640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 (товаров, работ)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тыс.м3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30 892,57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5 865,95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81%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090020"/>
                  </a:ext>
                </a:extLst>
              </a:tr>
            </a:tbl>
          </a:graphicData>
        </a:graphic>
      </p:graphicFrame>
      <p:sp>
        <p:nvSpPr>
          <p:cNvPr id="11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1708" y="130570"/>
            <a:ext cx="8165180" cy="4623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сметы на услуги по подаче воды по магистральным трубопроводам за 4 квартал 2023 года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pic>
        <p:nvPicPr>
          <p:cNvPr id="1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579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Тариф на регулируемую услугу по подаче воды по магистральному трубопроводу «Кульсары-Тенгиз»</a:t>
            </a:r>
          </a:p>
        </p:txBody>
      </p:sp>
      <p:pic>
        <p:nvPicPr>
          <p:cNvPr id="12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7"/>
          <p:cNvCxnSpPr/>
          <p:nvPr/>
        </p:nvCxnSpPr>
        <p:spPr>
          <a:xfrm>
            <a:off x="238357" y="620688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70339" y="729030"/>
            <a:ext cx="8735303" cy="17068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В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отчетном периоде </a:t>
            </a:r>
            <a:r>
              <a:rPr lang="ru-RU" sz="14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на </a:t>
            </a:r>
            <a:r>
              <a:rPr lang="ru-RU" sz="14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регулируемую услугу </a:t>
            </a:r>
            <a:r>
              <a:rPr lang="ru-RU" sz="14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по подаче воды по магистральному трубопроводу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«Кульсары-Тенгиз» </a:t>
            </a:r>
            <a:r>
              <a:rPr lang="ru-RU" sz="14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оказывалась согласно </a:t>
            </a:r>
            <a:r>
              <a:rPr lang="ru-RU" sz="14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тарифам, утвержденным приказами </a:t>
            </a:r>
            <a:r>
              <a:rPr lang="ru-RU" sz="14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Департамента Комитета по регулированию естественных </a:t>
            </a:r>
            <a:r>
              <a:rPr lang="ru-RU" sz="14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монополий Министерства </a:t>
            </a:r>
            <a:r>
              <a:rPr lang="ru-RU" sz="14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национальной экономики Республики Казахстан по </a:t>
            </a:r>
            <a:r>
              <a:rPr lang="ru-RU" sz="1400" dirty="0" err="1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Атырауской</a:t>
            </a:r>
            <a:r>
              <a:rPr lang="ru-RU" sz="14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 области №20-ОД от 20 февраля 2023 года с вводом </a:t>
            </a:r>
            <a:r>
              <a:rPr lang="ru-RU" sz="14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в </a:t>
            </a:r>
            <a:r>
              <a:rPr lang="ru-RU" sz="14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действие с 1 апреля 2023 года. 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 Тариф на </a:t>
            </a:r>
            <a:r>
              <a:rPr lang="ru-RU" sz="14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регулируемую услугу по подаче воды по магистральному трубопроводу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«</a:t>
            </a:r>
            <a:r>
              <a:rPr lang="ru-RU" sz="1400" b="1" dirty="0" err="1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Кульсары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-Тенгиз» </a:t>
            </a:r>
            <a:r>
              <a:rPr lang="ru-RU" sz="14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в </a:t>
            </a:r>
            <a:r>
              <a:rPr lang="ru-RU" sz="14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размере – 747,48 тенге/м3 (без учета НДС).</a:t>
            </a:r>
            <a:endParaRPr lang="ru-RU" sz="1400" dirty="0">
              <a:solidFill>
                <a:schemeClr val="tx1"/>
              </a:solidFill>
              <a:latin typeface="Roboto Light"/>
              <a:cs typeface="Arial" panose="020B0604020202020204" pitchFamily="34" charset="0"/>
            </a:endParaRPr>
          </a:p>
          <a:p>
            <a:pPr algn="just"/>
            <a:endParaRPr lang="ru-RU" sz="1400" dirty="0">
              <a:solidFill>
                <a:schemeClr val="tx1"/>
              </a:solidFill>
              <a:latin typeface="Roboto Light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408179"/>
              </p:ext>
            </p:extLst>
          </p:nvPr>
        </p:nvGraphicFramePr>
        <p:xfrm>
          <a:off x="188694" y="2348883"/>
          <a:ext cx="8667284" cy="43204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4324">
                  <a:extLst>
                    <a:ext uri="{9D8B030D-6E8A-4147-A177-3AD203B41FA5}">
                      <a16:colId xmlns:a16="http://schemas.microsoft.com/office/drawing/2014/main" val="1439812403"/>
                    </a:ext>
                  </a:extLst>
                </a:gridCol>
                <a:gridCol w="2651847">
                  <a:extLst>
                    <a:ext uri="{9D8B030D-6E8A-4147-A177-3AD203B41FA5}">
                      <a16:colId xmlns:a16="http://schemas.microsoft.com/office/drawing/2014/main" val="1085321441"/>
                    </a:ext>
                  </a:extLst>
                </a:gridCol>
                <a:gridCol w="830691">
                  <a:extLst>
                    <a:ext uri="{9D8B030D-6E8A-4147-A177-3AD203B41FA5}">
                      <a16:colId xmlns:a16="http://schemas.microsoft.com/office/drawing/2014/main" val="3644179323"/>
                    </a:ext>
                  </a:extLst>
                </a:gridCol>
                <a:gridCol w="1820190">
                  <a:extLst>
                    <a:ext uri="{9D8B030D-6E8A-4147-A177-3AD203B41FA5}">
                      <a16:colId xmlns:a16="http://schemas.microsoft.com/office/drawing/2014/main" val="2304747440"/>
                    </a:ext>
                  </a:extLst>
                </a:gridCol>
                <a:gridCol w="1749949">
                  <a:extLst>
                    <a:ext uri="{9D8B030D-6E8A-4147-A177-3AD203B41FA5}">
                      <a16:colId xmlns:a16="http://schemas.microsoft.com/office/drawing/2014/main" val="3686582119"/>
                    </a:ext>
                  </a:extLst>
                </a:gridCol>
                <a:gridCol w="1090283">
                  <a:extLst>
                    <a:ext uri="{9D8B030D-6E8A-4147-A177-3AD203B41FA5}">
                      <a16:colId xmlns:a16="http://schemas.microsoft.com/office/drawing/2014/main" val="652946685"/>
                    </a:ext>
                  </a:extLst>
                </a:gridCol>
              </a:tblGrid>
              <a:tr h="9557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показателей*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№20-ОД 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28.02.2023г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      Фактически сложившиеся показатели тарифной сметы за 2023 года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 (%)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695553"/>
                  </a:ext>
                </a:extLst>
              </a:tr>
              <a:tr h="3224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предоставление услуг,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  1 252 974,39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9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417 644,44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24738"/>
                  </a:ext>
                </a:extLst>
              </a:tr>
              <a:tr h="2446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Материальные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74 221,45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694002"/>
                  </a:ext>
                </a:extLst>
              </a:tr>
              <a:tr h="1676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Энергия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74 </a:t>
                      </a:r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221,45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498033"/>
                  </a:ext>
                </a:extLst>
              </a:tr>
              <a:tr h="2421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1 252 974,39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1 336</a:t>
                      </a:r>
                      <a:r>
                        <a:rPr lang="ru-RU" sz="9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918,22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875730"/>
                  </a:ext>
                </a:extLst>
              </a:tr>
              <a:tr h="2421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Охрана труда и техника безопасности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111,01  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854783"/>
                  </a:ext>
                </a:extLst>
              </a:tr>
              <a:tr h="3224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Другие затраты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(услуги сторонних   организаций)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6 393,76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785132"/>
                  </a:ext>
                </a:extLst>
              </a:tr>
              <a:tr h="2794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периода,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441 </a:t>
                      </a:r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650,32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360 977,76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377070"/>
                  </a:ext>
                </a:extLst>
              </a:tr>
              <a:tr h="1676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441 650,32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360 977,76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-18%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256710"/>
                  </a:ext>
                </a:extLst>
              </a:tr>
              <a:tr h="382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.1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441 650,32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360 977,76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-18%</a:t>
                      </a:r>
                      <a:endParaRPr lang="ru-RU" sz="9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306612"/>
                  </a:ext>
                </a:extLst>
              </a:tr>
              <a:tr h="1987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694 624,71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1 778 622,20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498790"/>
                  </a:ext>
                </a:extLst>
              </a:tr>
              <a:tr h="1987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Прибыль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865 620,23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178467"/>
                  </a:ext>
                </a:extLst>
              </a:tr>
              <a:tr h="1987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694 624,71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              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913 </a:t>
                      </a:r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001,97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580826"/>
                  </a:ext>
                </a:extLst>
              </a:tr>
              <a:tr h="1987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м3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267,11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1 221,44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-46%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259009"/>
                  </a:ext>
                </a:extLst>
              </a:tr>
              <a:tr h="1987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747,48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747,48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91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883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1773" y="6489140"/>
            <a:ext cx="8640958" cy="2693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Утвержденный доход </a:t>
            </a:r>
            <a:r>
              <a:rPr lang="en-US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851,61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тыс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тенге. Факт составил 849,82 тыс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тенге. </a:t>
            </a:r>
            <a:endParaRPr lang="ru-RU" sz="1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310360"/>
              </p:ext>
            </p:extLst>
          </p:nvPr>
        </p:nvGraphicFramePr>
        <p:xfrm>
          <a:off x="298033" y="1243708"/>
          <a:ext cx="8631206" cy="52214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0408">
                  <a:extLst>
                    <a:ext uri="{9D8B030D-6E8A-4147-A177-3AD203B41FA5}">
                      <a16:colId xmlns:a16="http://schemas.microsoft.com/office/drawing/2014/main" val="2439584069"/>
                    </a:ext>
                  </a:extLst>
                </a:gridCol>
                <a:gridCol w="3173322">
                  <a:extLst>
                    <a:ext uri="{9D8B030D-6E8A-4147-A177-3AD203B41FA5}">
                      <a16:colId xmlns:a16="http://schemas.microsoft.com/office/drawing/2014/main" val="3142782365"/>
                    </a:ext>
                  </a:extLst>
                </a:gridCol>
                <a:gridCol w="935047">
                  <a:extLst>
                    <a:ext uri="{9D8B030D-6E8A-4147-A177-3AD203B41FA5}">
                      <a16:colId xmlns:a16="http://schemas.microsoft.com/office/drawing/2014/main" val="509966213"/>
                    </a:ext>
                  </a:extLst>
                </a:gridCol>
                <a:gridCol w="1437035">
                  <a:extLst>
                    <a:ext uri="{9D8B030D-6E8A-4147-A177-3AD203B41FA5}">
                      <a16:colId xmlns:a16="http://schemas.microsoft.com/office/drawing/2014/main" val="3365809653"/>
                    </a:ext>
                  </a:extLst>
                </a:gridCol>
                <a:gridCol w="1511961">
                  <a:extLst>
                    <a:ext uri="{9D8B030D-6E8A-4147-A177-3AD203B41FA5}">
                      <a16:colId xmlns:a16="http://schemas.microsoft.com/office/drawing/2014/main" val="1346358728"/>
                    </a:ext>
                  </a:extLst>
                </a:gridCol>
                <a:gridCol w="1053433">
                  <a:extLst>
                    <a:ext uri="{9D8B030D-6E8A-4147-A177-3AD203B41FA5}">
                      <a16:colId xmlns:a16="http://schemas.microsoft.com/office/drawing/2014/main" val="2190871253"/>
                    </a:ext>
                  </a:extLst>
                </a:gridCol>
              </a:tblGrid>
              <a:tr h="4647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показателей*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измерения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</a:t>
                      </a:r>
                      <a:b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№89-ОД от 07.10.2022г.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Фактически сложившиеся показатели тарифной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сметы</a:t>
                      </a:r>
                      <a:r>
                        <a:rPr lang="en-US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</a:t>
                      </a:r>
                      <a:r>
                        <a:rPr lang="kk-KZ" sz="9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2023 год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</a:t>
                      </a:r>
                      <a:b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 процентах              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250620"/>
                  </a:ext>
                </a:extLst>
              </a:tr>
              <a:tr h="2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предоставление услуг,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337,94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2 572</a:t>
                      </a:r>
                      <a:r>
                        <a:rPr lang="ru-RU" sz="9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,68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92%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3860104"/>
                  </a:ext>
                </a:extLst>
              </a:tr>
              <a:tr h="2886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Материальные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10,11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18,02  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5140106"/>
                  </a:ext>
                </a:extLst>
              </a:tr>
              <a:tr h="2886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1.1.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сырье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материалы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10,11   </a:t>
                      </a:r>
                      <a:endParaRPr lang="ru-RU" sz="9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18,02   </a:t>
                      </a:r>
                      <a:endParaRPr lang="ru-RU" sz="9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1978789"/>
                  </a:ext>
                </a:extLst>
              </a:tr>
              <a:tr h="220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оплату труда,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1 323,34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         </a:t>
                      </a:r>
                      <a:r>
                        <a:rPr lang="ru-RU" sz="9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2 548,86  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93%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7573888"/>
                  </a:ext>
                </a:extLst>
              </a:tr>
              <a:tr h="1631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338419"/>
                  </a:ext>
                </a:extLst>
              </a:tr>
              <a:tr h="1627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2.1.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заработная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186,32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       </a:t>
                      </a:r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2 251,00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8516211"/>
                  </a:ext>
                </a:extLst>
              </a:tr>
              <a:tr h="1729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2.2.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 и </a:t>
                      </a:r>
                      <a:r>
                        <a:rPr lang="ru-RU" sz="9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соц.отчисления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101,43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227,95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125%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5142574"/>
                  </a:ext>
                </a:extLst>
              </a:tr>
              <a:tr h="1782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2.3.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ОСМС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35,59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69,91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96%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727536"/>
                  </a:ext>
                </a:extLst>
              </a:tr>
              <a:tr h="1434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 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7701846"/>
                  </a:ext>
                </a:extLst>
              </a:tr>
              <a:tr h="1434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5,81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11270"/>
                  </a:ext>
                </a:extLst>
              </a:tr>
              <a:tr h="1627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</a:t>
                      </a:r>
                      <a:r>
                        <a:rPr lang="ru-RU" sz="9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трахование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4,18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5,36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8739808"/>
                  </a:ext>
                </a:extLst>
              </a:tr>
              <a:tr h="1627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охрана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труда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0,31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0,45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6769553"/>
                  </a:ext>
                </a:extLst>
              </a:tr>
              <a:tr h="1723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периода,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0,80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1,46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82%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882146"/>
                  </a:ext>
                </a:extLst>
              </a:tr>
              <a:tr h="1672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</a:t>
                      </a:r>
                      <a:r>
                        <a:rPr lang="ru-RU" sz="9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админстративные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расходы,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0,80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1,46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82%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4049140"/>
                  </a:ext>
                </a:extLst>
              </a:tr>
              <a:tr h="1627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5345169"/>
                  </a:ext>
                </a:extLst>
              </a:tr>
              <a:tr h="1627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5.1.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слуги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банка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0,80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1,46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82%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0802841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338,74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2 574,14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92%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750360"/>
                  </a:ext>
                </a:extLst>
              </a:tr>
              <a:tr h="1434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Прибыль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900" b="1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900" b="1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1 724,32</a:t>
                      </a:r>
                      <a:endParaRPr lang="ru-RU" sz="9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1771137"/>
                  </a:ext>
                </a:extLst>
              </a:tr>
              <a:tr h="2084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1 338,74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849,82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-37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8179970"/>
                  </a:ext>
                </a:extLst>
              </a:tr>
              <a:tr h="2214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кВт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12 013,02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12 140,27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9194061"/>
                  </a:ext>
                </a:extLst>
              </a:tr>
              <a:tr h="1536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Тариф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</a:t>
                      </a:r>
                      <a:r>
                        <a:rPr lang="ru-RU" sz="9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кВтч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0,11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357673"/>
                  </a:ext>
                </a:extLst>
              </a:tr>
              <a:tr h="1844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Необоснованно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полученный доход (компенсация)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487,13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0%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6397766"/>
                  </a:ext>
                </a:extLst>
              </a:tr>
              <a:tr h="1804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 (с учетом компенсации)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851,61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849,82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7266030"/>
                  </a:ext>
                </a:extLst>
              </a:tr>
              <a:tr h="2214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кВт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12 013,02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12 140,27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6235649"/>
                  </a:ext>
                </a:extLst>
              </a:tr>
              <a:tr h="2214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Тариф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тенге/кВт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0,07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0,07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4988208"/>
                  </a:ext>
                </a:extLst>
              </a:tr>
            </a:tbl>
          </a:graphicData>
        </a:graphic>
      </p:graphicFrame>
      <p:sp>
        <p:nvSpPr>
          <p:cNvPr id="1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64058" y="-63030"/>
            <a:ext cx="8165180" cy="926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сметы на  регулируемую услугу</a:t>
            </a:r>
            <a:b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</a:b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 передаче электрической энергии за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2023 год</a:t>
            </a:r>
            <a:b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</a:b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pic>
        <p:nvPicPr>
          <p:cNvPr id="14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63280" y="19294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Connector 7"/>
          <p:cNvCxnSpPr/>
          <p:nvPr/>
        </p:nvCxnSpPr>
        <p:spPr>
          <a:xfrm>
            <a:off x="261953" y="53682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72486" y="629528"/>
            <a:ext cx="86228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100" b="1" dirty="0">
                <a:solidFill>
                  <a:srgbClr val="4472C4">
                    <a:lumMod val="50000"/>
                  </a:srgbClr>
                </a:solidFill>
                <a:latin typeface="Roboto Light"/>
                <a:cs typeface="Arial" panose="020B0604020202020204" pitchFamily="34" charset="0"/>
              </a:rPr>
              <a:t>В отчетном периоде </a:t>
            </a:r>
            <a:r>
              <a:rPr lang="ru-RU" sz="1100" dirty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услуга по передаче электрической энергии оказывалась согласно тарифу, утвержденному </a:t>
            </a:r>
            <a:r>
              <a:rPr lang="ru-RU" sz="110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приказу </a:t>
            </a:r>
            <a:r>
              <a:rPr lang="ru-RU" sz="1100" dirty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Департамента </a:t>
            </a:r>
            <a:r>
              <a:rPr lang="ru-RU" sz="110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№</a:t>
            </a:r>
            <a:r>
              <a:rPr lang="ru-RU" sz="1100" dirty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89-ОД от 07.10.2022 года в размере 0,07 тенге за </a:t>
            </a:r>
            <a:r>
              <a:rPr lang="ru-RU" sz="110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1 </a:t>
            </a:r>
            <a:r>
              <a:rPr lang="ru-RU" sz="1100" dirty="0" err="1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кВтч</a:t>
            </a:r>
            <a:r>
              <a:rPr lang="ru-RU" sz="1100" dirty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 (без НДС).</a:t>
            </a:r>
          </a:p>
        </p:txBody>
      </p:sp>
    </p:spTree>
    <p:extLst>
      <p:ext uri="{BB962C8B-B14F-4D97-AF65-F5344CB8AC3E}">
        <p14:creationId xmlns:p14="http://schemas.microsoft.com/office/powerpoint/2010/main" val="304953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538206"/>
              </p:ext>
            </p:extLst>
          </p:nvPr>
        </p:nvGraphicFramePr>
        <p:xfrm>
          <a:off x="271418" y="1283892"/>
          <a:ext cx="8667285" cy="48862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6623">
                  <a:extLst>
                    <a:ext uri="{9D8B030D-6E8A-4147-A177-3AD203B41FA5}">
                      <a16:colId xmlns:a16="http://schemas.microsoft.com/office/drawing/2014/main" val="1957293291"/>
                    </a:ext>
                  </a:extLst>
                </a:gridCol>
                <a:gridCol w="3004635">
                  <a:extLst>
                    <a:ext uri="{9D8B030D-6E8A-4147-A177-3AD203B41FA5}">
                      <a16:colId xmlns:a16="http://schemas.microsoft.com/office/drawing/2014/main" val="21178383"/>
                    </a:ext>
                  </a:extLst>
                </a:gridCol>
                <a:gridCol w="1090034">
                  <a:extLst>
                    <a:ext uri="{9D8B030D-6E8A-4147-A177-3AD203B41FA5}">
                      <a16:colId xmlns:a16="http://schemas.microsoft.com/office/drawing/2014/main" val="2208799259"/>
                    </a:ext>
                  </a:extLst>
                </a:gridCol>
                <a:gridCol w="1226288">
                  <a:extLst>
                    <a:ext uri="{9D8B030D-6E8A-4147-A177-3AD203B41FA5}">
                      <a16:colId xmlns:a16="http://schemas.microsoft.com/office/drawing/2014/main" val="1436957805"/>
                    </a:ext>
                  </a:extLst>
                </a:gridCol>
                <a:gridCol w="1513935">
                  <a:extLst>
                    <a:ext uri="{9D8B030D-6E8A-4147-A177-3AD203B41FA5}">
                      <a16:colId xmlns:a16="http://schemas.microsoft.com/office/drawing/2014/main" val="1851305208"/>
                    </a:ext>
                  </a:extLst>
                </a:gridCol>
                <a:gridCol w="1305770">
                  <a:extLst>
                    <a:ext uri="{9D8B030D-6E8A-4147-A177-3AD203B41FA5}">
                      <a16:colId xmlns:a16="http://schemas.microsoft.com/office/drawing/2014/main" val="3225790573"/>
                    </a:ext>
                  </a:extLst>
                </a:gridCol>
              </a:tblGrid>
              <a:tr h="5952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 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№89-ОД от 07.10.2022г.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Фактически сложившиеся показатели тарифной сметы </a:t>
                      </a:r>
                      <a:r>
                        <a:rPr lang="ru-RU" sz="9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год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 </a:t>
                      </a:r>
                      <a:b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процентах             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309407"/>
                  </a:ext>
                </a:extLst>
              </a:tr>
              <a:tr h="4162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предоставление услуг,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9 373,58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14 924,68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59%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321678"/>
                  </a:ext>
                </a:extLst>
              </a:tr>
              <a:tr h="2169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Материальные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566,62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          5 849,82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7526221"/>
                  </a:ext>
                </a:extLst>
              </a:tr>
              <a:tr h="2294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топливо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(газ)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566,62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          5 849,82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258197"/>
                  </a:ext>
                </a:extLst>
              </a:tr>
              <a:tr h="2294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4 806,96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  <a:r>
                        <a:rPr lang="ru-RU" sz="9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074,86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89</a:t>
                      </a:r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6351826"/>
                  </a:ext>
                </a:extLst>
              </a:tr>
              <a:tr h="332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периода,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272,78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323,39  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4574020"/>
                  </a:ext>
                </a:extLst>
              </a:tr>
              <a:tr h="2472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административные расходы,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272,78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323,39  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897003"/>
                  </a:ext>
                </a:extLst>
              </a:tr>
              <a:tr h="2394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272,78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ru-RU" sz="9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323,39   </a:t>
                      </a:r>
                      <a:endParaRPr lang="ru-RU" sz="9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19%</a:t>
                      </a:r>
                      <a:endParaRPr lang="ru-RU" sz="9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9014735"/>
                  </a:ext>
                </a:extLst>
              </a:tr>
              <a:tr h="3105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9 646,36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15 248,08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644948"/>
                  </a:ext>
                </a:extLst>
              </a:tr>
              <a:tr h="3059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Прибыль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9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8 562,89</a:t>
                      </a:r>
                      <a:endParaRPr lang="ru-RU" sz="900" b="1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1008475"/>
                  </a:ext>
                </a:extLst>
              </a:tr>
              <a:tr h="3059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646,36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 </a:t>
                      </a:r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685,19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-31</a:t>
                      </a:r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9084544"/>
                  </a:ext>
                </a:extLst>
              </a:tr>
              <a:tr h="2629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тыс.Гкал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2,04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2,04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0877379"/>
                  </a:ext>
                </a:extLst>
              </a:tr>
              <a:tr h="2071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тенге/Гкал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4 720,28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4044681"/>
                  </a:ext>
                </a:extLst>
              </a:tr>
              <a:tr h="2366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Необоснованно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полученный доход (компенсация)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2 961,17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6403048"/>
                  </a:ext>
                </a:extLst>
              </a:tr>
              <a:tr h="22942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 ( с учетом компенсации)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6 685,19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6 685,19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408262"/>
                  </a:ext>
                </a:extLst>
              </a:tr>
              <a:tr h="3059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Гкал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2,04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3709791"/>
                  </a:ext>
                </a:extLst>
              </a:tr>
              <a:tr h="2154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VIII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тенге/Гкал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3 271,28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3 271,28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3492155"/>
                  </a:ext>
                </a:extLst>
              </a:tr>
            </a:tbl>
          </a:graphicData>
        </a:graphic>
      </p:graphicFrame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3523" y="-27319"/>
            <a:ext cx="8165180" cy="5202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сметы на услуги по производству, передаче и распределению тепловой энергии за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2023 год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pic>
        <p:nvPicPr>
          <p:cNvPr id="1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6149" y="18513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7"/>
          <p:cNvCxnSpPr/>
          <p:nvPr/>
        </p:nvCxnSpPr>
        <p:spPr>
          <a:xfrm>
            <a:off x="238356" y="531107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31774" y="677313"/>
            <a:ext cx="868044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b="1" dirty="0">
                <a:solidFill>
                  <a:srgbClr val="4472C4">
                    <a:lumMod val="50000"/>
                  </a:srgbClr>
                </a:solidFill>
                <a:latin typeface="Roboto Light"/>
                <a:cs typeface="Arial" panose="020B0604020202020204" pitchFamily="34" charset="0"/>
              </a:rPr>
              <a:t>В отчетном периоде </a:t>
            </a:r>
            <a:r>
              <a:rPr lang="ru-RU" sz="1100" dirty="0">
                <a:latin typeface="Roboto Light"/>
                <a:cs typeface="Arial" panose="020B0604020202020204" pitchFamily="34" charset="0"/>
              </a:rPr>
              <a:t>услуга по производству, передаче и распределению тепловой энергии оказывалась согласно тарифам, </a:t>
            </a:r>
            <a:r>
              <a:rPr lang="ru-RU" sz="1100" dirty="0" smtClean="0">
                <a:latin typeface="Roboto Light"/>
                <a:cs typeface="Arial" panose="020B0604020202020204" pitchFamily="34" charset="0"/>
              </a:rPr>
              <a:t>утвержденным приказом </a:t>
            </a:r>
            <a:r>
              <a:rPr lang="ru-RU" sz="1100" dirty="0">
                <a:latin typeface="Roboto Light"/>
                <a:cs typeface="Arial" panose="020B0604020202020204" pitchFamily="34" charset="0"/>
              </a:rPr>
              <a:t>Департамента </a:t>
            </a:r>
            <a:r>
              <a:rPr lang="ru-RU" sz="1100" dirty="0" smtClean="0">
                <a:latin typeface="Roboto Light"/>
                <a:cs typeface="Arial" panose="020B0604020202020204" pitchFamily="34" charset="0"/>
              </a:rPr>
              <a:t>№</a:t>
            </a:r>
            <a:r>
              <a:rPr lang="ru-RU" sz="1100" dirty="0">
                <a:latin typeface="Roboto Light"/>
                <a:cs typeface="Arial" panose="020B0604020202020204" pitchFamily="34" charset="0"/>
              </a:rPr>
              <a:t>89-ОД от 7 октября 2022 года в размере 3 271,28 тенге/Гкал (без НДС). </a:t>
            </a:r>
          </a:p>
        </p:txBody>
      </p:sp>
    </p:spTree>
    <p:extLst>
      <p:ext uri="{BB962C8B-B14F-4D97-AF65-F5344CB8AC3E}">
        <p14:creationId xmlns:p14="http://schemas.microsoft.com/office/powerpoint/2010/main" val="121341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901771"/>
            <a:ext cx="8667285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отчетном периоде услуга по отводу сточных вод оказывалась согласно тарифам, утвержденным приказом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Департамента:</a:t>
            </a:r>
            <a:endParaRPr lang="ru-RU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757673"/>
              </p:ext>
            </p:extLst>
          </p:nvPr>
        </p:nvGraphicFramePr>
        <p:xfrm>
          <a:off x="251519" y="1804583"/>
          <a:ext cx="8667285" cy="27647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13637">
                  <a:extLst>
                    <a:ext uri="{9D8B030D-6E8A-4147-A177-3AD203B41FA5}">
                      <a16:colId xmlns:a16="http://schemas.microsoft.com/office/drawing/2014/main" val="1522714022"/>
                    </a:ext>
                  </a:extLst>
                </a:gridCol>
                <a:gridCol w="1332044">
                  <a:extLst>
                    <a:ext uri="{9D8B030D-6E8A-4147-A177-3AD203B41FA5}">
                      <a16:colId xmlns:a16="http://schemas.microsoft.com/office/drawing/2014/main" val="2690166198"/>
                    </a:ext>
                  </a:extLst>
                </a:gridCol>
                <a:gridCol w="2760272">
                  <a:extLst>
                    <a:ext uri="{9D8B030D-6E8A-4147-A177-3AD203B41FA5}">
                      <a16:colId xmlns:a16="http://schemas.microsoft.com/office/drawing/2014/main" val="373450553"/>
                    </a:ext>
                  </a:extLst>
                </a:gridCol>
                <a:gridCol w="2061332">
                  <a:extLst>
                    <a:ext uri="{9D8B030D-6E8A-4147-A177-3AD203B41FA5}">
                      <a16:colId xmlns:a16="http://schemas.microsoft.com/office/drawing/2014/main" val="2226273037"/>
                    </a:ext>
                  </a:extLst>
                </a:gridCol>
              </a:tblGrid>
              <a:tr h="4973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и дата приказа ДКРЕМ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Единица измерения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Участок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Тариф, тенге (без НДС)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365908"/>
                  </a:ext>
                </a:extLst>
              </a:tr>
              <a:tr h="10890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№9-ОД от 11 февраля 2022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тенге/м3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Кигач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Курмангазинского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района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39,74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089015"/>
                  </a:ext>
                </a:extLst>
              </a:tr>
              <a:tr h="1178317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1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№</a:t>
                      </a:r>
                      <a:r>
                        <a:rPr lang="ru-RU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95-ОД от 15 июля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тенге/м3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Кульсары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Промзона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), </a:t>
                      </a:r>
                      <a:r>
                        <a:rPr lang="ru-RU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Жылыойского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района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72,47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5402104"/>
                  </a:ext>
                </a:extLst>
              </a:tr>
            </a:tbl>
          </a:graphicData>
        </a:graphic>
      </p:graphicFrame>
      <p:sp>
        <p:nvSpPr>
          <p:cNvPr id="1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Тарифы на услугу по отводу сточных вод</a:t>
            </a:r>
          </a:p>
        </p:txBody>
      </p:sp>
      <p:pic>
        <p:nvPicPr>
          <p:cNvPr id="17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238357" y="4995455"/>
            <a:ext cx="866728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отчетном периоде объем оказанных услуг составил в селе Кигач –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15,46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м³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а городе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Кульсары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6,47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м³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Предоставление услуги осуществлялось согласно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заключенным договорам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 потребителями и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графикам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оказания услуг, а также указаны фактические объемы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за 2023 год.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34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51520" y="5860517"/>
            <a:ext cx="86853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городе Кульсары утвержден доход в сумме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468,74 тыс. тенге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исполнение составило 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100%.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200" b="1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6821"/>
              </p:ext>
            </p:extLst>
          </p:nvPr>
        </p:nvGraphicFramePr>
        <p:xfrm>
          <a:off x="323528" y="811296"/>
          <a:ext cx="8424935" cy="4824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9510">
                  <a:extLst>
                    <a:ext uri="{9D8B030D-6E8A-4147-A177-3AD203B41FA5}">
                      <a16:colId xmlns:a16="http://schemas.microsoft.com/office/drawing/2014/main" val="2756090613"/>
                    </a:ext>
                  </a:extLst>
                </a:gridCol>
                <a:gridCol w="2799440">
                  <a:extLst>
                    <a:ext uri="{9D8B030D-6E8A-4147-A177-3AD203B41FA5}">
                      <a16:colId xmlns:a16="http://schemas.microsoft.com/office/drawing/2014/main" val="498644971"/>
                    </a:ext>
                  </a:extLst>
                </a:gridCol>
                <a:gridCol w="1186936">
                  <a:extLst>
                    <a:ext uri="{9D8B030D-6E8A-4147-A177-3AD203B41FA5}">
                      <a16:colId xmlns:a16="http://schemas.microsoft.com/office/drawing/2014/main" val="774495923"/>
                    </a:ext>
                  </a:extLst>
                </a:gridCol>
                <a:gridCol w="1404156">
                  <a:extLst>
                    <a:ext uri="{9D8B030D-6E8A-4147-A177-3AD203B41FA5}">
                      <a16:colId xmlns:a16="http://schemas.microsoft.com/office/drawing/2014/main" val="48050664"/>
                    </a:ext>
                  </a:extLst>
                </a:gridCol>
                <a:gridCol w="1356782">
                  <a:extLst>
                    <a:ext uri="{9D8B030D-6E8A-4147-A177-3AD203B41FA5}">
                      <a16:colId xmlns:a16="http://schemas.microsoft.com/office/drawing/2014/main" val="554981620"/>
                    </a:ext>
                  </a:extLst>
                </a:gridCol>
                <a:gridCol w="1008111">
                  <a:extLst>
                    <a:ext uri="{9D8B030D-6E8A-4147-A177-3AD203B41FA5}">
                      <a16:colId xmlns:a16="http://schemas.microsoft.com/office/drawing/2014/main" val="1238971022"/>
                    </a:ext>
                  </a:extLst>
                </a:gridCol>
              </a:tblGrid>
              <a:tr h="11592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показателей*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</a:t>
                      </a:r>
                      <a:b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№95-ОД от 15.07.2019г.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Фактически сложившиеся показатели тарифной сметы </a:t>
                      </a:r>
                      <a:r>
                        <a:rPr lang="kk-KZ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</a:t>
                      </a:r>
                      <a:br>
                        <a:rPr lang="kk-KZ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kk-KZ" sz="10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год</a:t>
                      </a:r>
                      <a:endParaRPr lang="ru-RU" sz="10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0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 в процентах        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14117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предоставление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461,81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578,52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6786092"/>
                  </a:ext>
                </a:extLst>
              </a:tr>
              <a:tr h="2405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8506212"/>
                  </a:ext>
                </a:extLst>
              </a:tr>
              <a:tr h="2737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461,81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578,52</a:t>
                      </a:r>
                      <a:endParaRPr lang="ru-RU" sz="9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25%</a:t>
                      </a:r>
                      <a:endParaRPr lang="ru-RU" sz="9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1885102"/>
                  </a:ext>
                </a:extLst>
              </a:tr>
              <a:tr h="3378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периода,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6,93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123,32  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1680%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3452604"/>
                  </a:ext>
                </a:extLst>
              </a:tr>
              <a:tr h="3269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административные, всего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6,93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123,32   </a:t>
                      </a:r>
                      <a:endParaRPr lang="ru-RU" sz="9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1680%</a:t>
                      </a:r>
                      <a:endParaRPr lang="ru-RU" sz="9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5439493"/>
                  </a:ext>
                </a:extLst>
              </a:tr>
              <a:tr h="2156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6,93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123,32   </a:t>
                      </a:r>
                      <a:endParaRPr lang="ru-RU" sz="9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1680%</a:t>
                      </a:r>
                      <a:endParaRPr lang="ru-RU" sz="9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3230115"/>
                  </a:ext>
                </a:extLst>
              </a:tr>
              <a:tr h="2322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другие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-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910443"/>
                  </a:ext>
                </a:extLst>
              </a:tr>
              <a:tr h="3613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468,74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701,84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2303658"/>
                  </a:ext>
                </a:extLst>
              </a:tr>
              <a:tr h="2405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Прибыль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-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- 233,1</a:t>
                      </a:r>
                      <a:endParaRPr lang="ru-RU" sz="900" b="1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0120620"/>
                  </a:ext>
                </a:extLst>
              </a:tr>
              <a:tr h="3275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468,74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468,74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3522454"/>
                  </a:ext>
                </a:extLst>
              </a:tr>
              <a:tr h="3401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м3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6,47  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6,47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0%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550904"/>
                  </a:ext>
                </a:extLst>
              </a:tr>
              <a:tr h="3484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72,47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72,47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7775880"/>
                  </a:ext>
                </a:extLst>
              </a:tr>
            </a:tbl>
          </a:graphicData>
        </a:graphic>
      </p:graphicFrame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1708" y="130571"/>
            <a:ext cx="8165180" cy="5452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сметы по отводу сточных вод (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Кульсары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) за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2023 год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pic>
        <p:nvPicPr>
          <p:cNvPr id="1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82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70384" y="5794006"/>
            <a:ext cx="8229599" cy="320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54523"/>
              </p:ext>
            </p:extLst>
          </p:nvPr>
        </p:nvGraphicFramePr>
        <p:xfrm>
          <a:off x="323529" y="713454"/>
          <a:ext cx="8476454" cy="5451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0352">
                  <a:extLst>
                    <a:ext uri="{9D8B030D-6E8A-4147-A177-3AD203B41FA5}">
                      <a16:colId xmlns:a16="http://schemas.microsoft.com/office/drawing/2014/main" val="3258598248"/>
                    </a:ext>
                  </a:extLst>
                </a:gridCol>
                <a:gridCol w="3436058">
                  <a:extLst>
                    <a:ext uri="{9D8B030D-6E8A-4147-A177-3AD203B41FA5}">
                      <a16:colId xmlns:a16="http://schemas.microsoft.com/office/drawing/2014/main" val="4262867881"/>
                    </a:ext>
                  </a:extLst>
                </a:gridCol>
                <a:gridCol w="892739">
                  <a:extLst>
                    <a:ext uri="{9D8B030D-6E8A-4147-A177-3AD203B41FA5}">
                      <a16:colId xmlns:a16="http://schemas.microsoft.com/office/drawing/2014/main" val="3457379010"/>
                    </a:ext>
                  </a:extLst>
                </a:gridCol>
                <a:gridCol w="1082887">
                  <a:extLst>
                    <a:ext uri="{9D8B030D-6E8A-4147-A177-3AD203B41FA5}">
                      <a16:colId xmlns:a16="http://schemas.microsoft.com/office/drawing/2014/main" val="4215085730"/>
                    </a:ext>
                  </a:extLst>
                </a:gridCol>
                <a:gridCol w="1425719">
                  <a:extLst>
                    <a:ext uri="{9D8B030D-6E8A-4147-A177-3AD203B41FA5}">
                      <a16:colId xmlns:a16="http://schemas.microsoft.com/office/drawing/2014/main" val="1838431695"/>
                    </a:ext>
                  </a:extLst>
                </a:gridCol>
                <a:gridCol w="948699">
                  <a:extLst>
                    <a:ext uri="{9D8B030D-6E8A-4147-A177-3AD203B41FA5}">
                      <a16:colId xmlns:a16="http://schemas.microsoft.com/office/drawing/2014/main" val="802517950"/>
                    </a:ext>
                  </a:extLst>
                </a:gridCol>
              </a:tblGrid>
              <a:tr h="1100475"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10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ru-RU" sz="1000" b="1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показателей*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</a:t>
                      </a:r>
                      <a:b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№9-ОД от 18.02.2022г.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Фактически сложившиеся показатели тарифной сметы </a:t>
                      </a:r>
                      <a:r>
                        <a:rPr lang="kk-KZ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</a:t>
                      </a:r>
                      <a:br>
                        <a:rPr lang="kk-KZ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kk-KZ" sz="10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год</a:t>
                      </a:r>
                      <a:endParaRPr lang="ru-RU" sz="10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</a:t>
                      </a:r>
                      <a:b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 процентах     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463379"/>
                  </a:ext>
                </a:extLst>
              </a:tr>
              <a:tr h="3110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предоставление услуг, всего, в том числе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681,29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5 951,81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774%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564373"/>
                  </a:ext>
                </a:extLst>
              </a:tr>
              <a:tr h="2181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Материальные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затраты, всего, в том числе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</a:t>
                      </a:r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   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5367507"/>
                  </a:ext>
                </a:extLst>
              </a:tr>
              <a:tr h="221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оплату труда, всего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649,45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5 472,11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743%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6238052"/>
                  </a:ext>
                </a:extLst>
              </a:tr>
              <a:tr h="154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0385088"/>
                  </a:ext>
                </a:extLst>
              </a:tr>
              <a:tr h="2142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заработная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598,30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4 983,78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733%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3593201"/>
                  </a:ext>
                </a:extLst>
              </a:tr>
              <a:tr h="221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 и соцотчисления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51,15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488,33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630"/>
                  </a:ext>
                </a:extLst>
              </a:tr>
              <a:tr h="221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13,04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294,14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2156%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7860200"/>
                  </a:ext>
                </a:extLst>
              </a:tr>
              <a:tr h="221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18,80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185,56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887%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1318434"/>
                  </a:ext>
                </a:extLst>
              </a:tr>
              <a:tr h="221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обязательные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виды страхования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2,33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164,33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6953%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0588285"/>
                  </a:ext>
                </a:extLst>
              </a:tr>
              <a:tr h="254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охрана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труда и техника безопасности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16,47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21,24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1988362"/>
                  </a:ext>
                </a:extLst>
              </a:tr>
              <a:tr h="2213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периода,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0,59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10,92 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1750%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6345571"/>
                  </a:ext>
                </a:extLst>
              </a:tr>
              <a:tr h="221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административные, всего, в том числе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0,59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10,92  </a:t>
                      </a:r>
                      <a:endParaRPr lang="ru-RU" sz="9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1750%</a:t>
                      </a:r>
                      <a:endParaRPr lang="ru-RU" sz="9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632285"/>
                  </a:ext>
                </a:extLst>
              </a:tr>
              <a:tr h="154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9282538"/>
                  </a:ext>
                </a:extLst>
              </a:tr>
              <a:tr h="2142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5.1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услуги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банка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0,39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3,23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728%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9697363"/>
                  </a:ext>
                </a:extLst>
              </a:tr>
              <a:tr h="221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налоги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0,20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7,69   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3743%</a:t>
                      </a:r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757132"/>
                  </a:ext>
                </a:extLst>
              </a:tr>
              <a:tr h="2240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681,88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5 962,73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774%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0579011"/>
                  </a:ext>
                </a:extLst>
              </a:tr>
              <a:tr h="2075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Прибыль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-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-5 348,40</a:t>
                      </a:r>
                      <a:endParaRPr lang="ru-RU" sz="900" b="1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253857"/>
                  </a:ext>
                </a:extLst>
              </a:tr>
              <a:tr h="2213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681,88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614,33  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924639"/>
                  </a:ext>
                </a:extLst>
              </a:tr>
              <a:tr h="2454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м3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17,16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15,46  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-9,9%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9766032"/>
                  </a:ext>
                </a:extLst>
              </a:tr>
              <a:tr h="1604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Тариф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39,74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39,74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725284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38358" y="6237312"/>
            <a:ext cx="8667284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Доходы от оказания услуги при утвержденной сумме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681,88 тыс. тенге </a:t>
            </a:r>
            <a:r>
              <a:rPr lang="ru-RU" sz="13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селе </a:t>
            </a:r>
            <a:r>
              <a:rPr lang="ru-RU" sz="13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Кигач</a:t>
            </a:r>
            <a:r>
              <a:rPr lang="ru-RU" sz="13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составили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614,33 тыс. тенге,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что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10% </a:t>
            </a:r>
            <a:r>
              <a:rPr lang="kk-KZ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меньше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затрат предусмотренных в тарифной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смете.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71708" y="74697"/>
            <a:ext cx="8165180" cy="4935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сметы по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отводу сточных вод (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Кигач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) за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2023 год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pic>
        <p:nvPicPr>
          <p:cNvPr id="15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Connector 7"/>
          <p:cNvCxnSpPr/>
          <p:nvPr/>
        </p:nvCxnSpPr>
        <p:spPr>
          <a:xfrm>
            <a:off x="269603" y="692696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50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577283"/>
              </p:ext>
            </p:extLst>
          </p:nvPr>
        </p:nvGraphicFramePr>
        <p:xfrm>
          <a:off x="31503" y="790804"/>
          <a:ext cx="9077001" cy="5703921"/>
        </p:xfrm>
        <a:graphic>
          <a:graphicData uri="http://schemas.openxmlformats.org/drawingml/2006/table">
            <a:tbl>
              <a:tblPr/>
              <a:tblGrid>
                <a:gridCol w="538395">
                  <a:extLst>
                    <a:ext uri="{9D8B030D-6E8A-4147-A177-3AD203B41FA5}">
                      <a16:colId xmlns:a16="http://schemas.microsoft.com/office/drawing/2014/main" val="1345288413"/>
                    </a:ext>
                  </a:extLst>
                </a:gridCol>
                <a:gridCol w="3121007">
                  <a:extLst>
                    <a:ext uri="{9D8B030D-6E8A-4147-A177-3AD203B41FA5}">
                      <a16:colId xmlns:a16="http://schemas.microsoft.com/office/drawing/2014/main" val="3011991912"/>
                    </a:ext>
                  </a:extLst>
                </a:gridCol>
                <a:gridCol w="538395">
                  <a:extLst>
                    <a:ext uri="{9D8B030D-6E8A-4147-A177-3AD203B41FA5}">
                      <a16:colId xmlns:a16="http://schemas.microsoft.com/office/drawing/2014/main" val="3175098555"/>
                    </a:ext>
                  </a:extLst>
                </a:gridCol>
                <a:gridCol w="414207">
                  <a:extLst>
                    <a:ext uri="{9D8B030D-6E8A-4147-A177-3AD203B41FA5}">
                      <a16:colId xmlns:a16="http://schemas.microsoft.com/office/drawing/2014/main" val="2175576710"/>
                    </a:ext>
                  </a:extLst>
                </a:gridCol>
                <a:gridCol w="752314">
                  <a:extLst>
                    <a:ext uri="{9D8B030D-6E8A-4147-A177-3AD203B41FA5}">
                      <a16:colId xmlns:a16="http://schemas.microsoft.com/office/drawing/2014/main" val="567291031"/>
                    </a:ext>
                  </a:extLst>
                </a:gridCol>
                <a:gridCol w="583260">
                  <a:extLst>
                    <a:ext uri="{9D8B030D-6E8A-4147-A177-3AD203B41FA5}">
                      <a16:colId xmlns:a16="http://schemas.microsoft.com/office/drawing/2014/main" val="1781042514"/>
                    </a:ext>
                  </a:extLst>
                </a:gridCol>
                <a:gridCol w="718485">
                  <a:extLst>
                    <a:ext uri="{9D8B030D-6E8A-4147-A177-3AD203B41FA5}">
                      <a16:colId xmlns:a16="http://schemas.microsoft.com/office/drawing/2014/main" val="2032904597"/>
                    </a:ext>
                  </a:extLst>
                </a:gridCol>
                <a:gridCol w="595926">
                  <a:extLst>
                    <a:ext uri="{9D8B030D-6E8A-4147-A177-3AD203B41FA5}">
                      <a16:colId xmlns:a16="http://schemas.microsoft.com/office/drawing/2014/main" val="4216473219"/>
                    </a:ext>
                  </a:extLst>
                </a:gridCol>
                <a:gridCol w="424158">
                  <a:extLst>
                    <a:ext uri="{9D8B030D-6E8A-4147-A177-3AD203B41FA5}">
                      <a16:colId xmlns:a16="http://schemas.microsoft.com/office/drawing/2014/main" val="1105451205"/>
                    </a:ext>
                  </a:extLst>
                </a:gridCol>
                <a:gridCol w="1390854">
                  <a:extLst>
                    <a:ext uri="{9D8B030D-6E8A-4147-A177-3AD203B41FA5}">
                      <a16:colId xmlns:a16="http://schemas.microsoft.com/office/drawing/2014/main" val="2390694646"/>
                    </a:ext>
                  </a:extLst>
                </a:gridCol>
              </a:tblGrid>
              <a:tr h="52727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№ п/п 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Наименование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мероприятий</a:t>
                      </a:r>
                    </a:p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инвестиционной программы 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Ед. 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изм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Утвержденная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инвестиционная 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программа 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Фактическое исполнение 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мероприятий инвестиционной программы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Откл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., </a:t>
                      </a:r>
                      <a:r>
                        <a:rPr lang="ru-RU" sz="8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абс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Выполнение,</a:t>
                      </a:r>
                    </a:p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Примечание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012051"/>
                  </a:ext>
                </a:extLst>
              </a:tr>
              <a:tr h="3167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Кол-во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Кол-во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317748"/>
                  </a:ext>
                </a:extLst>
              </a:tr>
              <a:tr h="311346">
                <a:tc gridSpan="10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Мероприятия инвестиционной </a:t>
                      </a:r>
                      <a:r>
                        <a:rPr lang="ru-RU" sz="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программы в </a:t>
                      </a:r>
                      <a:r>
                        <a:rPr lang="ru-RU" sz="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период с </a:t>
                      </a:r>
                      <a:r>
                        <a:rPr lang="ru-RU" sz="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 октября 2023 </a:t>
                      </a:r>
                      <a:r>
                        <a:rPr lang="ru-RU" sz="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года по </a:t>
                      </a:r>
                      <a:r>
                        <a:rPr lang="ru-RU" sz="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31 декабря </a:t>
                      </a:r>
                      <a:r>
                        <a:rPr lang="ru-RU" sz="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2023 </a:t>
                      </a:r>
                      <a:r>
                        <a:rPr lang="ru-RU" sz="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года</a:t>
                      </a:r>
                      <a:endParaRPr lang="ru-RU" sz="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31704"/>
                  </a:ext>
                </a:extLst>
              </a:tr>
              <a:tr h="3113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  <a:r>
                        <a:rPr lang="ru-RU" sz="9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391 927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  <a:r>
                        <a:rPr lang="ru-RU" sz="9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236 490</a:t>
                      </a:r>
                      <a:endParaRPr lang="ru-RU" sz="9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- 4 155 437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87%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743581"/>
                  </a:ext>
                </a:extLst>
              </a:tr>
              <a:tr h="499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линейной части водовода диаметром 1220х12 мм в/в Астрахань-Мангышлак, 1 очередь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объект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27 412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687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27 205 058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-207 629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Исполнено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271409"/>
                  </a:ext>
                </a:extLst>
              </a:tr>
              <a:tr h="46716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ВОС </a:t>
                      </a:r>
                      <a:r>
                        <a:rPr lang="ru-RU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Кульсары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. Демонтаж-монтаж РВС 5000м3 №7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объект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368 443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Ведутся СМР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665014"/>
                  </a:ext>
                </a:extLst>
              </a:tr>
              <a:tr h="46716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ВНС-8. Демонтаж-монтаж РВС 5000м3 №3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объект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483 397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31 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432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- 451 965 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6,5%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Ведутся СМР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418588"/>
                  </a:ext>
                </a:extLst>
              </a:tr>
              <a:tr h="46716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Замена закрытого распределительного устройства ЗРУ-6/10кВ, КРУН-6кВ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объект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389 399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Тендерные</a:t>
                      </a:r>
                      <a:r>
                        <a:rPr lang="ru-RU" sz="9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процедуры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913886"/>
                  </a:ext>
                </a:extLst>
              </a:tr>
              <a:tr h="46716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Замена силового блока ячеек и платы управления ЧРП-10кВ.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объект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311 307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Тендерные</a:t>
                      </a:r>
                      <a:r>
                        <a:rPr lang="ru-RU" sz="9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процедуры</a:t>
                      </a:r>
                      <a:endParaRPr lang="ru-RU" sz="9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06527"/>
                  </a:ext>
                </a:extLst>
              </a:tr>
              <a:tr h="46716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ВНС </a:t>
                      </a:r>
                      <a:r>
                        <a:rPr lang="ru-RU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Каражанбас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. Капитальный ремонт РВС-10000м3 №3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объект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175 070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Тендерные</a:t>
                      </a:r>
                      <a:r>
                        <a:rPr lang="ru-RU" sz="9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процедуры</a:t>
                      </a:r>
                      <a:endParaRPr lang="ru-RU" sz="9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566666"/>
                  </a:ext>
                </a:extLst>
              </a:tr>
              <a:tr h="46716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ВОС </a:t>
                      </a:r>
                      <a:r>
                        <a:rPr lang="ru-RU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Кульсары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. Демонтаж-монтаж РВС 5000м3 №2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объект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492 340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Тендерные</a:t>
                      </a:r>
                      <a:r>
                        <a:rPr lang="ru-RU" sz="9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процедуры</a:t>
                      </a:r>
                      <a:endParaRPr lang="ru-RU" sz="9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749023"/>
                  </a:ext>
                </a:extLst>
              </a:tr>
              <a:tr h="46716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Капитальный ремонт с заменой внутристанционных трубопроводов ВНС-8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объект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1 008 105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Тендерные</a:t>
                      </a:r>
                      <a:r>
                        <a:rPr lang="ru-RU" sz="9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процедуры</a:t>
                      </a:r>
                      <a:endParaRPr lang="ru-RU" sz="9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567853"/>
                  </a:ext>
                </a:extLst>
              </a:tr>
              <a:tr h="46716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Замена технологического трубопровода В-40 Ду700 мм от ВНС-8 до ВОС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Кульсары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751 181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Тендерные</a:t>
                      </a:r>
                      <a:r>
                        <a:rPr lang="ru-RU" sz="9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процедуры</a:t>
                      </a:r>
                      <a:endParaRPr lang="ru-RU" sz="9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891936"/>
                  </a:ext>
                </a:extLst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769541" y="130571"/>
            <a:ext cx="8372292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IV. Результаты реализации инвестиционной программы за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2023 год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9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84302" y="77676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321401"/>
              </p:ext>
            </p:extLst>
          </p:nvPr>
        </p:nvGraphicFramePr>
        <p:xfrm>
          <a:off x="119411" y="898662"/>
          <a:ext cx="8774472" cy="4801612"/>
        </p:xfrm>
        <a:graphic>
          <a:graphicData uri="http://schemas.openxmlformats.org/drawingml/2006/table">
            <a:tbl>
              <a:tblPr/>
              <a:tblGrid>
                <a:gridCol w="520451">
                  <a:extLst>
                    <a:ext uri="{9D8B030D-6E8A-4147-A177-3AD203B41FA5}">
                      <a16:colId xmlns:a16="http://schemas.microsoft.com/office/drawing/2014/main" val="1345288413"/>
                    </a:ext>
                  </a:extLst>
                </a:gridCol>
                <a:gridCol w="3016987">
                  <a:extLst>
                    <a:ext uri="{9D8B030D-6E8A-4147-A177-3AD203B41FA5}">
                      <a16:colId xmlns:a16="http://schemas.microsoft.com/office/drawing/2014/main" val="3011991912"/>
                    </a:ext>
                  </a:extLst>
                </a:gridCol>
                <a:gridCol w="520451">
                  <a:extLst>
                    <a:ext uri="{9D8B030D-6E8A-4147-A177-3AD203B41FA5}">
                      <a16:colId xmlns:a16="http://schemas.microsoft.com/office/drawing/2014/main" val="3175098555"/>
                    </a:ext>
                  </a:extLst>
                </a:gridCol>
                <a:gridCol w="563821">
                  <a:extLst>
                    <a:ext uri="{9D8B030D-6E8A-4147-A177-3AD203B41FA5}">
                      <a16:colId xmlns:a16="http://schemas.microsoft.com/office/drawing/2014/main" val="2175576710"/>
                    </a:ext>
                  </a:extLst>
                </a:gridCol>
                <a:gridCol w="563821">
                  <a:extLst>
                    <a:ext uri="{9D8B030D-6E8A-4147-A177-3AD203B41FA5}">
                      <a16:colId xmlns:a16="http://schemas.microsoft.com/office/drawing/2014/main" val="3547185594"/>
                    </a:ext>
                  </a:extLst>
                </a:gridCol>
                <a:gridCol w="563821">
                  <a:extLst>
                    <a:ext uri="{9D8B030D-6E8A-4147-A177-3AD203B41FA5}">
                      <a16:colId xmlns:a16="http://schemas.microsoft.com/office/drawing/2014/main" val="1781042514"/>
                    </a:ext>
                  </a:extLst>
                </a:gridCol>
                <a:gridCol w="694538">
                  <a:extLst>
                    <a:ext uri="{9D8B030D-6E8A-4147-A177-3AD203B41FA5}">
                      <a16:colId xmlns:a16="http://schemas.microsoft.com/office/drawing/2014/main" val="2032904597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4216473219"/>
                    </a:ext>
                  </a:extLst>
                </a:gridCol>
                <a:gridCol w="410020">
                  <a:extLst>
                    <a:ext uri="{9D8B030D-6E8A-4147-A177-3AD203B41FA5}">
                      <a16:colId xmlns:a16="http://schemas.microsoft.com/office/drawing/2014/main" val="1105451205"/>
                    </a:ext>
                  </a:extLst>
                </a:gridCol>
                <a:gridCol w="1344498">
                  <a:extLst>
                    <a:ext uri="{9D8B030D-6E8A-4147-A177-3AD203B41FA5}">
                      <a16:colId xmlns:a16="http://schemas.microsoft.com/office/drawing/2014/main" val="2390694646"/>
                    </a:ext>
                  </a:extLst>
                </a:gridCol>
              </a:tblGrid>
              <a:tr h="67979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№ п/п 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Наименование мероприятий инвестиционной программы 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Ед. 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изм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Утвержденная Инвестиционная программа 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Фактическое исполнение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мероприятий инвестиционной программы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Откл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., </a:t>
                      </a:r>
                      <a:r>
                        <a:rPr lang="ru-RU" sz="8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абс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Выполнение,</a:t>
                      </a:r>
                    </a:p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Примечание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012051"/>
                  </a:ext>
                </a:extLst>
              </a:tr>
              <a:tr h="2931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Кол-во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Кол-во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317748"/>
                  </a:ext>
                </a:extLst>
              </a:tr>
              <a:tr h="356579">
                <a:tc gridSpan="10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Мероприятия инвестиционной </a:t>
                      </a:r>
                      <a:r>
                        <a:rPr lang="ru-RU" sz="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программы в </a:t>
                      </a:r>
                      <a:r>
                        <a:rPr lang="ru-RU" sz="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период с 1 </a:t>
                      </a:r>
                      <a:r>
                        <a:rPr lang="ru-RU" sz="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апреля 2023 </a:t>
                      </a:r>
                      <a:r>
                        <a:rPr lang="ru-RU" sz="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года по </a:t>
                      </a:r>
                      <a:r>
                        <a:rPr lang="ru-RU" sz="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31 декабря </a:t>
                      </a:r>
                      <a:r>
                        <a:rPr lang="ru-RU" sz="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2023 </a:t>
                      </a:r>
                      <a:r>
                        <a:rPr lang="ru-RU" sz="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года</a:t>
                      </a:r>
                      <a:endParaRPr lang="ru-RU" sz="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31704"/>
                  </a:ext>
                </a:extLst>
              </a:tr>
              <a:tr h="35657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812 610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298</a:t>
                      </a:r>
                      <a:r>
                        <a:rPr lang="ru-RU" sz="8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988</a:t>
                      </a:r>
                      <a:endParaRPr lang="ru-RU" sz="8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-513</a:t>
                      </a:r>
                      <a:r>
                        <a:rPr lang="ru-RU" sz="8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622</a:t>
                      </a:r>
                      <a:endParaRPr lang="ru-RU" sz="800" b="0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743581"/>
                  </a:ext>
                </a:extLst>
              </a:tr>
              <a:tr h="700255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1.1</a:t>
                      </a:r>
                      <a:endParaRPr lang="ru-RU" sz="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Замена магистрального насоса НМ 10000/210</a:t>
                      </a:r>
                      <a:endParaRPr lang="ru-RU" sz="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объект</a:t>
                      </a:r>
                      <a:r>
                        <a:rPr lang="ru-RU" sz="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350 000</a:t>
                      </a:r>
                      <a:endParaRPr lang="ru-RU" sz="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endParaRPr lang="ru-RU" sz="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298 988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-51 012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85%</a:t>
                      </a:r>
                      <a:endParaRPr lang="ru-RU" sz="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Исполнено.</a:t>
                      </a:r>
                    </a:p>
                    <a:p>
                      <a:pPr marL="0" algn="ctr" defTabSz="685800" rtl="0" eaLnBrk="1" fontAlgn="ctr" latinLnBrk="0" hangingPunct="1"/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Сложилось</a:t>
                      </a:r>
                      <a:r>
                        <a:rPr lang="ru-RU" sz="80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экономия по результатам тендерных процедур</a:t>
                      </a:r>
                      <a:r>
                        <a:rPr lang="ru-RU" sz="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4201257"/>
                  </a:ext>
                </a:extLst>
              </a:tr>
              <a:tr h="84442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Капитальный ремонт трансформатора №1 ТДНТ-40000/110-У1 на ОРУ-110КВ ГВНС </a:t>
                      </a:r>
                      <a:r>
                        <a:rPr lang="ru-RU" sz="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Кигач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объект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73 805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-73 805</a:t>
                      </a:r>
                    </a:p>
                    <a:p>
                      <a:pPr algn="ctr" rtl="0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Проходят тендерные процедуры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271409"/>
                  </a:ext>
                </a:extLst>
              </a:tr>
              <a:tr h="81160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Капитальный ремонт трансформатора №2 ТДНТ-40000/110-У1 на ОРУ-110КВ ГВНС </a:t>
                      </a:r>
                      <a:r>
                        <a:rPr lang="ru-RU" sz="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Кигач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объект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73 805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-73 805</a:t>
                      </a:r>
                    </a:p>
                    <a:p>
                      <a:pPr algn="ctr" rtl="0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Проходят тендерные процедуры</a:t>
                      </a: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507773"/>
                  </a:ext>
                </a:extLst>
              </a:tr>
              <a:tr h="75926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Замена подпорного насоса Д6300-80 тех.№1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объект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315 000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-315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000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Заключен договор. Планируется доставить в</a:t>
                      </a:r>
                      <a:r>
                        <a:rPr lang="ru-RU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установленные сроки</a:t>
                      </a: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851075"/>
                  </a:ext>
                </a:extLst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683568" y="76643"/>
            <a:ext cx="8372292" cy="576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IV. Результаты реализации инвестиционной программы за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2023 год</a:t>
            </a:r>
          </a:p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 участку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Кульсары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-Тенгиз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3004" y="5754211"/>
            <a:ext cx="86672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Совместным приказом Департамента и Комитета водного хозяйства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МВРиИ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РК 29 февраля 2024 года срок исполнения утвержденной инвестиционной программы перенесен до 31 декабря </a:t>
            </a:r>
            <a:r>
              <a:rPr lang="ru-RU" sz="1400" smtClean="0">
                <a:latin typeface="Arial" panose="020B0604020202020204" pitchFamily="34" charset="0"/>
                <a:cs typeface="Arial" panose="020B0604020202020204" pitchFamily="34" charset="0"/>
              </a:rPr>
              <a:t>2024 года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81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IV. Соблюдение показателей качества и надежности регулируемых услуг и достижение показателей эффективности деятельности. Проводимая Обществом работа с потребителями. Качество 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предоставления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регулируемых услуг</a:t>
            </a:r>
          </a:p>
        </p:txBody>
      </p:sp>
      <p:pic>
        <p:nvPicPr>
          <p:cNvPr id="12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57F0BD6-6939-4827-BE63-AF698716B8B9}"/>
              </a:ext>
            </a:extLst>
          </p:cNvPr>
          <p:cNvSpPr/>
          <p:nvPr/>
        </p:nvSpPr>
        <p:spPr>
          <a:xfrm>
            <a:off x="467544" y="1343670"/>
            <a:ext cx="845126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промышленные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предприятия –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35;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нефтегазодывабщие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предприятия –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24;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коммунальные и бюджетные организации –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сельхозтоваропроизводители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98.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57F0BD6-6939-4827-BE63-AF698716B8B9}"/>
              </a:ext>
            </a:extLst>
          </p:cNvPr>
          <p:cNvSpPr/>
          <p:nvPr/>
        </p:nvSpPr>
        <p:spPr>
          <a:xfrm>
            <a:off x="251520" y="813011"/>
            <a:ext cx="8667285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buClr>
                <a:schemeClr val="tx1"/>
              </a:buClr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Товариществом заключены договора на поставку воды по магистральным трубопроводам со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потребителями, в том числе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657F0BD6-6939-4827-BE63-AF698716B8B9}"/>
              </a:ext>
            </a:extLst>
          </p:cNvPr>
          <p:cNvSpPr/>
          <p:nvPr/>
        </p:nvSpPr>
        <p:spPr>
          <a:xfrm>
            <a:off x="269603" y="2636912"/>
            <a:ext cx="8667285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buClr>
                <a:schemeClr val="tx1"/>
              </a:buClr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Наиболее крупными потребителями являются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57F0BD6-6939-4827-BE63-AF698716B8B9}"/>
              </a:ext>
            </a:extLst>
          </p:cNvPr>
          <p:cNvSpPr/>
          <p:nvPr/>
        </p:nvSpPr>
        <p:spPr>
          <a:xfrm>
            <a:off x="467544" y="2924944"/>
            <a:ext cx="8451261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ГКП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Озенинвест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 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АО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Каражанбасмунай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 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ГКП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Жылыойсу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ТОО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Тенгизшевройл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 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ГКП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Бейнеусусервис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 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ТОО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Karabatan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Utility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Solutions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ГКП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Турмыс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-Сервис» </a:t>
            </a:r>
          </a:p>
          <a:p>
            <a:pPr algn="just">
              <a:buClr>
                <a:schemeClr val="tx1"/>
              </a:buClr>
            </a:pPr>
            <a:endParaRPr lang="ru-RU" sz="1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57F0BD6-6939-4827-BE63-AF698716B8B9}"/>
              </a:ext>
            </a:extLst>
          </p:cNvPr>
          <p:cNvSpPr/>
          <p:nvPr/>
        </p:nvSpPr>
        <p:spPr>
          <a:xfrm>
            <a:off x="251519" y="4797152"/>
            <a:ext cx="866728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chemeClr val="tx1"/>
              </a:buClr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соответствии с Законом РК «О естественных монополиях» всем потребителям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обеспечиваются равные условия доступа.</a:t>
            </a:r>
          </a:p>
          <a:p>
            <a:pPr algn="just">
              <a:buClr>
                <a:schemeClr val="tx1"/>
              </a:buClr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chemeClr val="tx1"/>
              </a:buClr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Показатели эффективности деятельности, качества и надежности регулируемых услуг для Товарищества не утверждались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946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Прямоугольник 52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Ц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е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л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и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и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в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е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с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т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к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а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Отчета ТОО «Магистральный Водовод»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sp>
        <p:nvSpPr>
          <p:cNvPr id="56" name="Title 3"/>
          <p:cNvSpPr txBox="1">
            <a:spLocks/>
          </p:cNvSpPr>
          <p:nvPr/>
        </p:nvSpPr>
        <p:spPr>
          <a:xfrm>
            <a:off x="251520" y="836712"/>
            <a:ext cx="8685368" cy="97421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50" tIns="45724" rIns="91450" bIns="4572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  <a:tabLst>
                <a:tab pos="0" algn="l"/>
              </a:tabLst>
            </a:pP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Целями </a:t>
            </a:r>
            <a:r>
              <a:rPr lang="ru-RU" altLang="ru-RU" sz="1400" b="1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отчета ТОО «Магистральный Водовод»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являются: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534988" indent="-263525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0" algn="l"/>
                <a:tab pos="627063" algn="l"/>
              </a:tabLst>
            </a:pP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усиление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системы защиты прав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потребителей;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534988" indent="-263525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0" algn="l"/>
                <a:tab pos="627063" algn="l"/>
              </a:tabLst>
            </a:pP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обеспечение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прозрачности деятельности субъектов естественных монополий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335" y="3860331"/>
            <a:ext cx="8748145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2100421"/>
            <a:ext cx="8568951" cy="3084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Повестка слушания:</a:t>
            </a:r>
          </a:p>
          <a:p>
            <a:pPr marL="534988" indent="-26352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общие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сведения о Товариществе;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4988" indent="-26352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производственные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показатели деятельности Товарищества за отчетный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период;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4988" indent="-26352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исполнение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Товариществом утвержденных тарифных смет за отчетный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период;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4988" indent="-26352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исполнение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Товариществом утвержденной инвестиционной программы за отчетный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период;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4988" indent="-26352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соблюдение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Товариществом показателей качества и надежности регулируемых услуг и достижения показателей эффективности деятельности;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b="1" dirty="0">
              <a:solidFill>
                <a:schemeClr val="tx1"/>
              </a:solidFill>
              <a:latin typeface="Roboto Light"/>
              <a:cs typeface="Arial" panose="020B0604020202020204" pitchFamily="34" charset="0"/>
            </a:endParaRPr>
          </a:p>
        </p:txBody>
      </p:sp>
      <p:pic>
        <p:nvPicPr>
          <p:cNvPr id="9" name="Рисунок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1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769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V. Основные события 2023 года и планы на 2024 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год</a:t>
            </a:r>
            <a:endParaRPr lang="ru-RU" sz="12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pic>
        <p:nvPicPr>
          <p:cNvPr id="12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871936"/>
              </p:ext>
            </p:extLst>
          </p:nvPr>
        </p:nvGraphicFramePr>
        <p:xfrm>
          <a:off x="122991" y="866645"/>
          <a:ext cx="8795814" cy="5793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907">
                  <a:extLst>
                    <a:ext uri="{9D8B030D-6E8A-4147-A177-3AD203B41FA5}">
                      <a16:colId xmlns:a16="http://schemas.microsoft.com/office/drawing/2014/main" val="96099379"/>
                    </a:ext>
                  </a:extLst>
                </a:gridCol>
                <a:gridCol w="4397907">
                  <a:extLst>
                    <a:ext uri="{9D8B030D-6E8A-4147-A177-3AD203B41FA5}">
                      <a16:colId xmlns:a16="http://schemas.microsoft.com/office/drawing/2014/main" val="3098179918"/>
                    </a:ext>
                  </a:extLst>
                </a:gridCol>
              </a:tblGrid>
              <a:tr h="242350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Основные события 2023</a:t>
                      </a:r>
                      <a:r>
                        <a:rPr lang="ru-RU" sz="1400" b="1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года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32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Планы</a:t>
                      </a:r>
                      <a:r>
                        <a:rPr lang="ru-RU" sz="1400" b="1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 2024 год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32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029875"/>
                  </a:ext>
                </a:extLst>
              </a:tr>
              <a:tr h="548835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KZ" sz="1200" kern="1200" dirty="0">
                        <a:solidFill>
                          <a:schemeClr val="dk1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rgbClr val="002060"/>
                          </a:solidFill>
                          <a:latin typeface="Roboto Ligh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 августа 2023 года приказом Департамента</a:t>
                      </a:r>
                      <a:r>
                        <a:rPr lang="ru-RU" sz="1200" b="1" kern="1200" baseline="0" dirty="0" smtClean="0">
                          <a:solidFill>
                            <a:srgbClr val="002060"/>
                          </a:solidFill>
                          <a:latin typeface="Roboto Ligh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№56-ОД увеличены тарифы на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Roboto Ligh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услугу по подаче воды по магистральным трубопроводам </a:t>
                      </a:r>
                      <a:r>
                        <a:rPr lang="ru-RU" sz="12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Roboto Light"/>
                          <a:cs typeface="Arial" panose="020B0604020202020204" pitchFamily="34" charset="0"/>
                        </a:rPr>
                        <a:t>с 455,87 </a:t>
                      </a:r>
                      <a:r>
                        <a:rPr lang="ru-RU" sz="12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Roboto Light"/>
                          <a:cs typeface="Arial" panose="020B0604020202020204" pitchFamily="34" charset="0"/>
                        </a:rPr>
                        <a:t>тг</a:t>
                      </a:r>
                      <a:r>
                        <a:rPr lang="ru-RU" sz="12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Roboto Light"/>
                          <a:cs typeface="Arial" panose="020B0604020202020204" pitchFamily="34" charset="0"/>
                        </a:rPr>
                        <a:t>/м3 до 626,66 </a:t>
                      </a:r>
                      <a:r>
                        <a:rPr lang="ru-RU" sz="1200" b="1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Roboto Light"/>
                          <a:cs typeface="Arial" panose="020B0604020202020204" pitchFamily="34" charset="0"/>
                        </a:rPr>
                        <a:t>тг</a:t>
                      </a:r>
                      <a:r>
                        <a:rPr lang="ru-RU" sz="12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Roboto Light"/>
                          <a:cs typeface="Arial" panose="020B0604020202020204" pitchFamily="34" charset="0"/>
                        </a:rPr>
                        <a:t>/м3 со вводом действия с 1 сентября 2023 г.</a:t>
                      </a:r>
                      <a:endParaRPr lang="ru-RU" sz="12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Roboto Light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ru-RU" sz="1200" b="1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Roboto Ligh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Roboto Ligh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 декабря с участием Премьер-Министра </a:t>
                      </a:r>
                      <a:r>
                        <a:rPr lang="ru-RU" sz="12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Roboto Ligh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РК состоялась </a:t>
                      </a:r>
                      <a:r>
                        <a:rPr lang="ru-RU" sz="12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Roboto Ligh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торжественная церемония запуска проекта «Реконструкция и расширение магистрального водовода Астрахань-Мангышлак»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ru-RU" sz="1200" b="1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Roboto Ligh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Roboto Ligh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28 декабря подписан акт </a:t>
                      </a:r>
                      <a:r>
                        <a:rPr lang="ru-RU" sz="12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Roboto Ligh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приемки объекта в эксплуатацию</a:t>
                      </a:r>
                      <a:r>
                        <a:rPr lang="ru-RU" sz="1200" b="1" kern="1200" baseline="0" dirty="0" smtClean="0">
                          <a:solidFill>
                            <a:srgbClr val="002060"/>
                          </a:solidFill>
                          <a:latin typeface="Roboto Ligh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Roboto Ligh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проекта «Реконструкция и расширение магистрального водовода Астрахань-Мангышлак»</a:t>
                      </a:r>
                      <a:endParaRPr lang="ru-KZ" sz="1200" kern="1200" dirty="0">
                        <a:solidFill>
                          <a:schemeClr val="dk1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ru-RU" sz="1200" b="1" dirty="0" smtClean="0">
                        <a:solidFill>
                          <a:srgbClr val="002060"/>
                        </a:solidFill>
                        <a:latin typeface="Roboto Ligh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Roboto Ligh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Бесперебойная подача воды по магистральным трубопроводам 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ru-RU" sz="1200" kern="1200" dirty="0" smtClean="0">
                        <a:solidFill>
                          <a:schemeClr val="tx1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Roboto Ligh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Выполнение производственно-финансовых показателей бизнес-плана с учетом обеспечения безопасности производственной деятельности и защиты окружающей среды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ru-RU" sz="1200" kern="1200" dirty="0" smtClean="0">
                        <a:solidFill>
                          <a:schemeClr val="tx1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Roboto Ligh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Реализация инвестиционной программы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ru-RU" sz="1200" b="1" kern="1200" dirty="0" smtClean="0">
                        <a:solidFill>
                          <a:srgbClr val="002060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Roboto Ligh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Утверждение тарифа на услугу по подаче воды по магистральным трубопроводам стимулирующим методом</a:t>
                      </a: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ru-RU" sz="1200" kern="1200" dirty="0">
                        <a:solidFill>
                          <a:schemeClr val="tx1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135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92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988840"/>
            <a:ext cx="9133108" cy="223224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alt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</a:t>
            </a:r>
            <a:endParaRPr lang="ru-RU" altLang="ru-RU" sz="1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800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I. Общие сведения ТОО «Магистральный Водовод»</a:t>
            </a:r>
          </a:p>
        </p:txBody>
      </p:sp>
      <p:pic>
        <p:nvPicPr>
          <p:cNvPr id="1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251520" y="933840"/>
            <a:ext cx="8658411" cy="3084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Решением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Совета директоров АО «</a:t>
            </a:r>
            <a:r>
              <a:rPr lang="ru-RU" sz="1600" dirty="0" err="1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КазТрансОйл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» было создано ТОО «Магистральный Водовод», со 100%-</a:t>
            </a:r>
            <a:r>
              <a:rPr lang="ru-RU" sz="1600" dirty="0" err="1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ым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 участием АО «</a:t>
            </a:r>
            <a:r>
              <a:rPr lang="ru-RU" sz="1600" dirty="0" err="1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КазТрансОйл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».</a:t>
            </a:r>
          </a:p>
          <a:p>
            <a:pPr algn="just"/>
            <a:endParaRPr lang="ru-RU" sz="1600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29 июня 2018 года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Товариществом было приобретено имущество магистрального водовода «Астрахань-Мангышлак» (договор купли-продажи имущества магистрального водовода «Астрахань-Мангышлак» заключенный между Товариществом и КТО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).</a:t>
            </a:r>
          </a:p>
          <a:p>
            <a:pPr algn="just"/>
            <a:endParaRPr lang="ru-RU" sz="1600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Основной деятельностью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Товарищества является подача воды по магистральным трубопроводам в районы Атырауской и </a:t>
            </a:r>
            <a:r>
              <a:rPr lang="ru-RU" sz="1600" dirty="0" err="1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Мангистауской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 областей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1600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Товарищество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приказам Председателя </a:t>
            </a:r>
            <a:r>
              <a:rPr lang="ru-RU" sz="1600" dirty="0" err="1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КРЕМЗКиПП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 МНЭ РК от 11 октября 2018 года №243-ОД включен в Республиканский раздел Государственного регистра субъектов естественных монополий.</a:t>
            </a:r>
          </a:p>
        </p:txBody>
      </p:sp>
      <p:cxnSp>
        <p:nvCxnSpPr>
          <p:cNvPr id="16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57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Прямоугольник 50"/>
          <p:cNvSpPr/>
          <p:nvPr/>
        </p:nvSpPr>
        <p:spPr>
          <a:xfrm>
            <a:off x="435981" y="1247070"/>
            <a:ext cx="8280920" cy="715589"/>
          </a:xfrm>
          <a:prstGeom prst="rect">
            <a:avLst/>
          </a:prstGeom>
        </p:spPr>
        <p:txBody>
          <a:bodyPr wrap="square" lIns="91450" tIns="45724" rIns="91450" bIns="45724">
            <a:spAutoFit/>
          </a:bodyPr>
          <a:lstStyle/>
          <a:p>
            <a:pPr marL="214341" indent="-214341" algn="just"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ru-RU" sz="97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41" indent="-214341" algn="just"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ru-RU" sz="97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tabLst>
                <a:tab pos="0" algn="l"/>
              </a:tabLst>
            </a:pP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tabLst>
                <a:tab pos="0" algn="l"/>
              </a:tabLst>
            </a:pP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2" descr="E:\Isken\Работа\КазТрансОйл\Медиа\pic37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08" y="1220460"/>
            <a:ext cx="1401873" cy="1155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5" descr="D:\Iskendir\Сотрудники\Мои\КазТрансОйл\Медиа\pic4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92" y="2755322"/>
            <a:ext cx="1321704" cy="84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1734713" y="1220459"/>
            <a:ext cx="2210175" cy="115575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Протяженность Водопровода    </a:t>
            </a:r>
          </a:p>
          <a:p>
            <a:pPr algn="ctr"/>
            <a:r>
              <a:rPr lang="kk-KZ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308</a:t>
            </a:r>
            <a:r>
              <a:rPr lang="kk-KZ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км.</a:t>
            </a:r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1723408" y="2615273"/>
            <a:ext cx="2210174" cy="115918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Водонасосная станция – 5 ед. </a:t>
            </a:r>
          </a:p>
          <a:p>
            <a:pPr algn="ctr"/>
            <a:r>
              <a:rPr lang="ru-RU" sz="14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Водоочистная станция – 1</a:t>
            </a:r>
            <a:r>
              <a:rPr lang="kk-KZ" sz="14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ед.</a:t>
            </a:r>
            <a:endParaRPr lang="ru-RU" sz="14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1734713" y="5315195"/>
            <a:ext cx="2198869" cy="113814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Насосные агрегаты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 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ед.</a:t>
            </a:r>
            <a:endParaRPr lang="ru-RU" sz="1400" b="1" dirty="0">
              <a:solidFill>
                <a:schemeClr val="bg1"/>
              </a:solidFill>
              <a:latin typeface="Roboto Light"/>
              <a:cs typeface="Arial" panose="020B0604020202020204" pitchFamily="34" charset="0"/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4105614" y="1412775"/>
            <a:ext cx="4855760" cy="20162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  <a:p>
            <a:pPr algn="ctr"/>
            <a:endParaRPr lang="ru-RU" sz="12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 аварий за </a:t>
            </a:r>
            <a:r>
              <a:rPr lang="ru-RU" sz="12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год</a:t>
            </a:r>
            <a:endParaRPr lang="ru-RU" sz="135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1723409" y="4004472"/>
            <a:ext cx="2221480" cy="10807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Резервуары</a:t>
            </a:r>
            <a:endParaRPr lang="ru-RU" sz="14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26 ед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6" name="Picture 2" descr="D:\Iskendir\Сотрудники\Мои\КазТрансОйл\Медиа\pic4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9" y="4106304"/>
            <a:ext cx="1541181" cy="912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0809" y="5405294"/>
            <a:ext cx="1314848" cy="1052628"/>
          </a:xfrm>
          <a:prstGeom prst="rect">
            <a:avLst/>
          </a:prstGeom>
        </p:spPr>
      </p:pic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4105614" y="4176019"/>
            <a:ext cx="4855760" cy="216394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  <a:p>
            <a:pPr algn="ctr"/>
            <a:endParaRPr lang="ru-RU" sz="12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</a:t>
            </a:r>
            <a:r>
              <a:rPr lang="en-US" sz="12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инцидентов за 2023 год </a:t>
            </a:r>
          </a:p>
          <a:p>
            <a:pPr algn="ctr"/>
            <a:endParaRPr lang="ru-RU" sz="1200" b="1" u="sng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Товариществом было проведена работа по устранению инцидентов. Простоя водовода не было. Была обеспечены качество, надежность и безопасность услуг.</a:t>
            </a:r>
            <a:endParaRPr lang="ru-RU" sz="135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Производственные показатели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деятельности ТОО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«Магистральный Водовод» </a:t>
            </a:r>
          </a:p>
        </p:txBody>
      </p:sp>
      <p:pic>
        <p:nvPicPr>
          <p:cNvPr id="22" name="Рисунок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6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5117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1519" y="764704"/>
            <a:ext cx="8667285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kk-KZ" alt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</a:t>
            </a:r>
            <a:r>
              <a:rPr lang="ru-RU" alt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отчетном периоде оказывало следующие регулируемые </a:t>
            </a:r>
            <a:r>
              <a:rPr lang="ru-RU" alt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услуги:</a:t>
            </a:r>
            <a:endParaRPr lang="ru-RU" sz="13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17938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услугу по подаче воды по магистральным трубопроводам;</a:t>
            </a:r>
            <a:endParaRPr lang="en-US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17938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услугу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по подаче воды по магистральному трубопроводу «Кульсары-Тенгиз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marL="357188" indent="-17938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услугу по передаче электрической энергии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57188" indent="-17938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услугу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по производству, передаче и распределению тепловой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энергии;</a:t>
            </a:r>
          </a:p>
          <a:p>
            <a:pPr marL="357188" indent="-17938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услугу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по отводу сточных вод (поселок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Кигач,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ВНС-8 города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Кульсары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Жылойского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района).</a:t>
            </a:r>
          </a:p>
        </p:txBody>
      </p:sp>
      <p:sp>
        <p:nvSpPr>
          <p:cNvPr id="19" name="TextBox 7"/>
          <p:cNvSpPr txBox="1">
            <a:spLocks noChangeArrowheads="1"/>
          </p:cNvSpPr>
          <p:nvPr/>
        </p:nvSpPr>
        <p:spPr bwMode="auto">
          <a:xfrm>
            <a:off x="238358" y="2805398"/>
            <a:ext cx="8667284" cy="5246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ctr">
              <a:defRPr sz="1662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</a:rPr>
              <a:t>Информация по доходам от регулируемой деятельности</a:t>
            </a:r>
            <a:endParaRPr lang="kk-KZ" altLang="ru-RU" sz="1600" b="1" dirty="0">
              <a:solidFill>
                <a:schemeClr val="accent5">
                  <a:lumMod val="50000"/>
                </a:schemeClr>
              </a:solidFill>
              <a:latin typeface="Roboto Light"/>
            </a:endParaRPr>
          </a:p>
        </p:txBody>
      </p:sp>
      <p:graphicFrame>
        <p:nvGraphicFramePr>
          <p:cNvPr id="20" name="Таблица 2">
            <a:extLst>
              <a:ext uri="{FF2B5EF4-FFF2-40B4-BE49-F238E27FC236}">
                <a16:creationId xmlns:a16="http://schemas.microsoft.com/office/drawing/2014/main" id="{1D3DB771-9590-431D-81CA-FE040A47E8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857492"/>
              </p:ext>
            </p:extLst>
          </p:nvPr>
        </p:nvGraphicFramePr>
        <p:xfrm>
          <a:off x="251519" y="3560784"/>
          <a:ext cx="8667286" cy="2688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78">
                  <a:extLst>
                    <a:ext uri="{9D8B030D-6E8A-4147-A177-3AD203B41FA5}">
                      <a16:colId xmlns:a16="http://schemas.microsoft.com/office/drawing/2014/main" val="3503628699"/>
                    </a:ext>
                  </a:extLst>
                </a:gridCol>
                <a:gridCol w="6729566">
                  <a:extLst>
                    <a:ext uri="{9D8B030D-6E8A-4147-A177-3AD203B41FA5}">
                      <a16:colId xmlns:a16="http://schemas.microsoft.com/office/drawing/2014/main" val="1214937824"/>
                    </a:ext>
                  </a:extLst>
                </a:gridCol>
                <a:gridCol w="1448042">
                  <a:extLst>
                    <a:ext uri="{9D8B030D-6E8A-4147-A177-3AD203B41FA5}">
                      <a16:colId xmlns:a16="http://schemas.microsoft.com/office/drawing/2014/main" val="1876162679"/>
                    </a:ext>
                  </a:extLst>
                </a:gridCol>
              </a:tblGrid>
              <a:tr h="732312">
                <a:tc>
                  <a:txBody>
                    <a:bodyPr/>
                    <a:lstStyle/>
                    <a:p>
                      <a:pPr marL="0" marR="0" lvl="0" indent="0" algn="ctr" defTabSz="9143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№</a:t>
                      </a:r>
                      <a:r>
                        <a:rPr lang="ru-RU" sz="1200" b="1" i="0" baseline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 п/п</a:t>
                      </a:r>
                      <a:endParaRPr lang="ru-RU" sz="1200" b="1" i="0" dirty="0" smtClean="0">
                        <a:solidFill>
                          <a:schemeClr val="bg1"/>
                        </a:solidFill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noProof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Услуга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Доход за </a:t>
                      </a:r>
                      <a:r>
                        <a:rPr lang="en-US" sz="1200" b="1" i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             </a:t>
                      </a:r>
                      <a:r>
                        <a:rPr lang="ru-RU" sz="1200" b="1" i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916940"/>
                  </a:ext>
                </a:extLst>
              </a:tr>
              <a:tr h="32273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Услуга по подаче воды по магистральным трубопроводам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911</a:t>
                      </a:r>
                      <a:r>
                        <a:rPr lang="ru-RU" sz="12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847</a:t>
                      </a:r>
                      <a:r>
                        <a:rPr lang="ru-RU" sz="12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2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</a:t>
                      </a:r>
                      <a:r>
                        <a:rPr lang="ru-RU" sz="12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*</a:t>
                      </a:r>
                      <a:endParaRPr lang="ru-RU" sz="12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7723011"/>
                  </a:ext>
                </a:extLst>
              </a:tr>
              <a:tr h="37981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Услуга по подаче воды по магистральному трубопроводу «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Кульсары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-Тенгиз»</a:t>
                      </a:r>
                      <a:endParaRPr lang="ru-RU" sz="1200" dirty="0"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913</a:t>
                      </a:r>
                      <a:r>
                        <a:rPr lang="ru-RU" sz="12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001</a:t>
                      </a:r>
                      <a:r>
                        <a:rPr lang="ru-RU" sz="12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2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r>
                        <a:rPr lang="ru-RU" sz="12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**</a:t>
                      </a:r>
                      <a:endParaRPr lang="ru-KZ" sz="1200" dirty="0">
                        <a:solidFill>
                          <a:schemeClr val="tx1"/>
                        </a:solidFill>
                        <a:latin typeface="Roboto Light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025444"/>
                  </a:ext>
                </a:extLst>
              </a:tr>
              <a:tr h="29462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Производство,</a:t>
                      </a:r>
                      <a:r>
                        <a:rPr lang="ru-RU" sz="1200" baseline="0" dirty="0">
                          <a:latin typeface="Roboto Light"/>
                          <a:cs typeface="Arial" panose="020B0604020202020204" pitchFamily="34" charset="0"/>
                        </a:rPr>
                        <a:t> п</a:t>
                      </a:r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ередача</a:t>
                      </a:r>
                      <a:r>
                        <a:rPr lang="ru-RU" sz="1200" baseline="0" dirty="0">
                          <a:latin typeface="Roboto Light"/>
                          <a:cs typeface="Arial" panose="020B0604020202020204" pitchFamily="34" charset="0"/>
                        </a:rPr>
                        <a:t> и</a:t>
                      </a:r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 распределение тепловой энергии 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6 685</a:t>
                      </a:r>
                      <a:r>
                        <a:rPr lang="ru-RU" sz="12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2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KZ" sz="1200" b="1" dirty="0">
                        <a:solidFill>
                          <a:schemeClr val="tx1"/>
                        </a:solidFill>
                        <a:latin typeface="Roboto Light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4849357"/>
                  </a:ext>
                </a:extLst>
              </a:tr>
              <a:tr h="29462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Передача</a:t>
                      </a:r>
                      <a:r>
                        <a:rPr lang="ru-RU" sz="1200" baseline="0" dirty="0">
                          <a:latin typeface="Roboto Light"/>
                          <a:cs typeface="Arial" panose="020B0604020202020204" pitchFamily="34" charset="0"/>
                        </a:rPr>
                        <a:t> э</a:t>
                      </a:r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лектроэнергии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849</a:t>
                      </a:r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KZ" sz="1200" dirty="0">
                        <a:solidFill>
                          <a:schemeClr val="tx1"/>
                        </a:solidFill>
                        <a:latin typeface="Roboto Light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1721370"/>
                  </a:ext>
                </a:extLst>
              </a:tr>
              <a:tr h="29462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Roboto Light"/>
                          <a:cs typeface="Arial" panose="020B0604020202020204" pitchFamily="34" charset="0"/>
                        </a:rPr>
                        <a:t>5</a:t>
                      </a:r>
                      <a:endParaRPr lang="ru-RU" sz="1200" dirty="0"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Отвод</a:t>
                      </a:r>
                      <a:r>
                        <a:rPr lang="ru-RU" sz="1200" baseline="0" dirty="0">
                          <a:latin typeface="Roboto Light"/>
                          <a:cs typeface="Arial" panose="020B0604020202020204" pitchFamily="34" charset="0"/>
                        </a:rPr>
                        <a:t> сточных </a:t>
                      </a:r>
                      <a:r>
                        <a:rPr lang="ru-RU" sz="1200" baseline="0" dirty="0" smtClean="0">
                          <a:latin typeface="Roboto Light"/>
                          <a:cs typeface="Arial" panose="020B0604020202020204" pitchFamily="34" charset="0"/>
                        </a:rPr>
                        <a:t>вод </a:t>
                      </a:r>
                      <a:endParaRPr lang="ru-RU" sz="1200" dirty="0"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2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084,07</a:t>
                      </a:r>
                      <a:endParaRPr lang="ru-KZ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2554858"/>
                  </a:ext>
                </a:extLst>
              </a:tr>
              <a:tr h="369346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latin typeface="Roboto Light"/>
                          <a:cs typeface="Arial" panose="020B0604020202020204" pitchFamily="34" charset="0"/>
                        </a:rPr>
                        <a:t>Всего</a:t>
                      </a:r>
                      <a:endParaRPr lang="ru-RU" sz="1200" b="1" dirty="0"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1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833</a:t>
                      </a:r>
                      <a:r>
                        <a:rPr lang="ru-RU" sz="1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468,52</a:t>
                      </a:r>
                      <a:endParaRPr lang="ru-KZ" sz="12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7846867"/>
                  </a:ext>
                </a:extLst>
              </a:tr>
            </a:tbl>
          </a:graphicData>
        </a:graphic>
      </p:graphicFrame>
      <p:sp>
        <p:nvSpPr>
          <p:cNvPr id="11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Регулируемые услуги </a:t>
            </a:r>
          </a:p>
        </p:txBody>
      </p:sp>
      <p:pic>
        <p:nvPicPr>
          <p:cNvPr id="14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771708" y="6320353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7800" algn="just">
              <a:spcBef>
                <a:spcPts val="600"/>
              </a:spcBef>
            </a:pP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з</a:t>
            </a:r>
            <a:r>
              <a:rPr lang="ru-RU" sz="1200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квартал 2023 </a:t>
            </a:r>
            <a:r>
              <a:rPr lang="ru-RU" sz="1200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    ** апрель-декабрь 2023 г.</a:t>
            </a:r>
            <a:endParaRPr lang="en-US" sz="12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55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1691680" y="2491318"/>
            <a:ext cx="7818028" cy="4628393"/>
          </a:xfrm>
          <a:prstGeom prst="rect">
            <a:avLst/>
          </a:prstGeom>
          <a:ln>
            <a:noFill/>
          </a:ln>
          <a:effectLst>
            <a:softEdge rad="127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285750" indent="-285750" algn="l">
              <a:buFont typeface="Wingdings" panose="05000000000000000000" pitchFamily="2" charset="2"/>
              <a:buChar char="Ø"/>
            </a:pPr>
            <a:endParaRPr lang="ru-RU" alt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Отчет об исполнении утвержденных тарифных смет</a:t>
            </a:r>
          </a:p>
        </p:txBody>
      </p:sp>
      <p:pic>
        <p:nvPicPr>
          <p:cNvPr id="9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251519" y="892123"/>
            <a:ext cx="8667285" cy="3928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Исполнение тарифной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сметы: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73018" y="1268760"/>
            <a:ext cx="8448995" cy="16887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на </a:t>
            </a:r>
            <a:r>
              <a:rPr lang="ru-RU" sz="12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услуги по подаче воды по магистральным трубопроводам за 4 квартал </a:t>
            </a: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2023 </a:t>
            </a:r>
            <a:r>
              <a:rPr lang="ru-RU" sz="12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года</a:t>
            </a: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chemeClr val="tx1"/>
              </a:solidFill>
              <a:latin typeface="Roboto Light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на </a:t>
            </a:r>
            <a:r>
              <a:rPr lang="ru-RU" sz="12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услуги по производству, передаче и распределению тепловой энергии за </a:t>
            </a: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2023 </a:t>
            </a:r>
            <a:r>
              <a:rPr lang="ru-RU" sz="12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год</a:t>
            </a: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chemeClr val="tx1"/>
              </a:solidFill>
              <a:latin typeface="Roboto Light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на </a:t>
            </a:r>
            <a:r>
              <a:rPr lang="ru-RU" sz="12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регулируемую услугу по электрической энергии за </a:t>
            </a: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2023 </a:t>
            </a:r>
            <a:r>
              <a:rPr lang="ru-RU" sz="12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год</a:t>
            </a: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chemeClr val="tx1"/>
              </a:solidFill>
              <a:latin typeface="Roboto Light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по </a:t>
            </a:r>
            <a:r>
              <a:rPr lang="ru-RU" sz="12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отводу сточных вод за </a:t>
            </a: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2023 </a:t>
            </a:r>
            <a:r>
              <a:rPr lang="ru-RU" sz="12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год</a:t>
            </a: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chemeClr val="tx1"/>
              </a:solidFill>
              <a:latin typeface="Roboto Light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на </a:t>
            </a:r>
            <a:r>
              <a:rPr lang="ru-RU" sz="12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услугу по подаче воды по магистральному трубопроводу «Кульсары-Тенгиз» </a:t>
            </a: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с апреля по декабрь 2023 года;</a:t>
            </a:r>
            <a:endParaRPr lang="ru-RU" sz="12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1519" y="3155777"/>
            <a:ext cx="8667285" cy="3928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Исполнение инвестиционной программы;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51518" y="3755506"/>
            <a:ext cx="8667285" cy="584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соблюдени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и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показателей качества и надежности регулируемых услуг и достижение показателей эффективности деятельности;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51518" y="4572879"/>
            <a:ext cx="8667285" cy="584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Проводимая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работа с потребителями, качество предоставления регулируемых услуг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;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51517" y="5412455"/>
            <a:ext cx="8667285" cy="3928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Основные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события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2023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года и перспективы деятельности на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2024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год.</a:t>
            </a:r>
          </a:p>
        </p:txBody>
      </p:sp>
    </p:spTree>
    <p:extLst>
      <p:ext uri="{BB962C8B-B14F-4D97-AF65-F5344CB8AC3E}">
        <p14:creationId xmlns:p14="http://schemas.microsoft.com/office/powerpoint/2010/main" val="271995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51519" y="1332661"/>
            <a:ext cx="862101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В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отчетном периоде услуга по подаче воды оказывалась согласно тарифам, утвержденным приказами Департамента Комитета по регулированию естественных монополий Министерства национальной экономики Республики Казахстан по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Атырауской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области (далее – Департамент) №97-ОД от 20.10.2022 года с 20 октября 2022 года,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-ОД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28.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.2023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года с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сентября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2023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года.</a:t>
            </a:r>
          </a:p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Приказом Департамента от 28.11.2023г. №87-ОД внесены изменения в части тарифа и тарифной сметы на регулируемую услугу по подача воды по магистральным трубопроводам на 2022-2027годы.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80861" y="3450607"/>
            <a:ext cx="1082169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669695"/>
              </p:ext>
            </p:extLst>
          </p:nvPr>
        </p:nvGraphicFramePr>
        <p:xfrm>
          <a:off x="277263" y="3212976"/>
          <a:ext cx="8667284" cy="29217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36505">
                  <a:extLst>
                    <a:ext uri="{9D8B030D-6E8A-4147-A177-3AD203B41FA5}">
                      <a16:colId xmlns:a16="http://schemas.microsoft.com/office/drawing/2014/main" val="3620113325"/>
                    </a:ext>
                  </a:extLst>
                </a:gridCol>
                <a:gridCol w="946879">
                  <a:extLst>
                    <a:ext uri="{9D8B030D-6E8A-4147-A177-3AD203B41FA5}">
                      <a16:colId xmlns:a16="http://schemas.microsoft.com/office/drawing/2014/main" val="3916629047"/>
                    </a:ext>
                  </a:extLst>
                </a:gridCol>
                <a:gridCol w="1591950">
                  <a:extLst>
                    <a:ext uri="{9D8B030D-6E8A-4147-A177-3AD203B41FA5}">
                      <a16:colId xmlns:a16="http://schemas.microsoft.com/office/drawing/2014/main" val="2209023625"/>
                    </a:ext>
                  </a:extLst>
                </a:gridCol>
                <a:gridCol w="1591950">
                  <a:extLst>
                    <a:ext uri="{9D8B030D-6E8A-4147-A177-3AD203B41FA5}">
                      <a16:colId xmlns:a16="http://schemas.microsoft.com/office/drawing/2014/main" val="487234746"/>
                    </a:ext>
                  </a:extLst>
                </a:gridCol>
              </a:tblGrid>
              <a:tr h="7943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потребителей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Единица измерения без НДС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</a:t>
                      </a:r>
                      <a:r>
                        <a:rPr lang="ru-RU" sz="11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Департаментом </a:t>
                      </a:r>
                    </a:p>
                    <a:p>
                      <a:pPr algn="ctr" fontAlgn="ctr"/>
                      <a:r>
                        <a:rPr lang="ru-RU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№97-ОД от 20.10.2022 года</a:t>
                      </a:r>
                      <a:endParaRPr lang="ru-RU" sz="1100" b="1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Департаментом  </a:t>
                      </a:r>
                    </a:p>
                    <a:p>
                      <a:pPr algn="ctr" fontAlgn="ctr"/>
                      <a:r>
                        <a:rPr lang="ru-RU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№</a:t>
                      </a:r>
                      <a:r>
                        <a:rPr lang="en-US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</a:t>
                      </a:r>
                      <a:r>
                        <a:rPr lang="ru-RU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-ОД от 28.</a:t>
                      </a:r>
                      <a:r>
                        <a:rPr lang="en-US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08</a:t>
                      </a:r>
                      <a:r>
                        <a:rPr lang="ru-RU" sz="11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.2023 года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167735"/>
                  </a:ext>
                </a:extLst>
              </a:tr>
              <a:tr h="53184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население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 бюджетные и некоммерческие организации, а также другие предприятия, оказывающие коммунальные услуги населению, бюджетным и некоммерческим организациям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18,04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18,04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4523540"/>
                  </a:ext>
                </a:extLst>
              </a:tr>
              <a:tr h="531846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сельскохозяйственный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товаропроизводитель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64,98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64,98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927187"/>
                  </a:ext>
                </a:extLst>
              </a:tr>
              <a:tr h="531846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промышленные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предприятия и другие коммерческие организации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455,87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626,66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4169650"/>
                  </a:ext>
                </a:extLst>
              </a:tr>
              <a:tr h="531846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нефтегазодобывающие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предприятия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1 350,17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1 870,55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1539519"/>
                  </a:ext>
                </a:extLst>
              </a:tr>
            </a:tbl>
          </a:graphicData>
        </a:graphic>
      </p:graphicFrame>
      <p:sp>
        <p:nvSpPr>
          <p:cNvPr id="1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79367" y="153056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Тариф на услугу по подаче воды по магистральным трубопроводам</a:t>
            </a:r>
          </a:p>
        </p:txBody>
      </p:sp>
      <p:pic>
        <p:nvPicPr>
          <p:cNvPr id="15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51993" y="97182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251519" y="786026"/>
            <a:ext cx="8667285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altLang="ru-RU" sz="1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 </a:t>
            </a:r>
            <a:r>
              <a:rPr lang="ru-RU" alt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сегодняшний день включено в республиканский раздел Государственного регистра субъектов естественной монополии по </a:t>
            </a:r>
            <a:r>
              <a:rPr lang="ru-RU" altLang="ru-RU" sz="1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услуге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подаче воды по магистральным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трубопроводам.</a:t>
            </a:r>
            <a:endParaRPr lang="ru-RU" altLang="ru-RU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45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997254"/>
              </p:ext>
            </p:extLst>
          </p:nvPr>
        </p:nvGraphicFramePr>
        <p:xfrm>
          <a:off x="251520" y="795500"/>
          <a:ext cx="8667286" cy="3316969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4258477">
                  <a:extLst>
                    <a:ext uri="{9D8B030D-6E8A-4147-A177-3AD203B41FA5}">
                      <a16:colId xmlns:a16="http://schemas.microsoft.com/office/drawing/2014/main" val="1214403513"/>
                    </a:ext>
                  </a:extLst>
                </a:gridCol>
                <a:gridCol w="1954312">
                  <a:extLst>
                    <a:ext uri="{9D8B030D-6E8A-4147-A177-3AD203B41FA5}">
                      <a16:colId xmlns:a16="http://schemas.microsoft.com/office/drawing/2014/main" val="3129136375"/>
                    </a:ext>
                  </a:extLst>
                </a:gridCol>
                <a:gridCol w="1202654">
                  <a:extLst>
                    <a:ext uri="{9D8B030D-6E8A-4147-A177-3AD203B41FA5}">
                      <a16:colId xmlns:a16="http://schemas.microsoft.com/office/drawing/2014/main" val="1288057806"/>
                    </a:ext>
                  </a:extLst>
                </a:gridCol>
                <a:gridCol w="1251843">
                  <a:extLst>
                    <a:ext uri="{9D8B030D-6E8A-4147-A177-3AD203B41FA5}">
                      <a16:colId xmlns:a16="http://schemas.microsoft.com/office/drawing/2014/main" val="2630384020"/>
                    </a:ext>
                  </a:extLst>
                </a:gridCol>
              </a:tblGrid>
              <a:tr h="10786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Участок/группа потребителей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Принято уполномоченным органом объем поставленных услуг</a:t>
                      </a:r>
                      <a:r>
                        <a:rPr lang="ru-RU" sz="11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тыс.м³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факту за 2023 год (октябрь-декабрь), Объем, тыс.м³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Отклонение, </a:t>
                      </a:r>
                      <a:b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Объем, </a:t>
                      </a:r>
                      <a:r>
                        <a:rPr lang="ru-RU" sz="11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тыс.м³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288523"/>
                  </a:ext>
                </a:extLst>
              </a:tr>
              <a:tr h="8347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Население,  бюджетные и некоммерческие организации, а также другие предприятия, оказывающие коммунальные услуги населению, бюджетным и некоммерческим организациям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15 202,28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2 942,27</a:t>
                      </a:r>
                      <a:endParaRPr lang="ru-RU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- 12 260,01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7103683"/>
                  </a:ext>
                </a:extLst>
              </a:tr>
              <a:tr h="388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Сельхозтоваропроизводители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430,50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18,71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- 411,79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9170311"/>
                  </a:ext>
                </a:extLst>
              </a:tr>
              <a:tr h="431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Промышленные предприятия и другие коммерческие организации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044,63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661,74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 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3 382,89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1159716"/>
                  </a:ext>
                </a:extLst>
              </a:tr>
              <a:tr h="363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Нефтегазодобывающие предприятия 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215,16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</a:t>
                      </a:r>
                      <a:r>
                        <a:rPr lang="ru-RU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243,23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- 8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971,93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6983728"/>
                  </a:ext>
                </a:extLst>
              </a:tr>
              <a:tr h="220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892,57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5 865,95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- 25</a:t>
                      </a:r>
                      <a:r>
                        <a:rPr lang="ru-RU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026,62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309029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17405" y="4258250"/>
            <a:ext cx="8701400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отчетном периоде объем оказанных услуг составил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5 865,95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тыс.м³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, что на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25 026,62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тыс.м³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81%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ниже годового объема, утвержденного в тарифной смете. Фактические объемы показаны за три месяца (октябрь, ноябрь, декабрь)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2023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года.</a:t>
            </a:r>
            <a:endParaRPr lang="ru-RU" sz="13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Фактический объем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поставки воды за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месяца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(октябрь - декабрь)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2023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года составил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865,95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м3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из них: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9263" lvl="0" indent="-285750" algn="just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50,16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%</a:t>
            </a:r>
            <a:r>
              <a:rPr lang="ru-RU" sz="13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- коммунальные предприятия, население, бюджетные организации;</a:t>
            </a:r>
            <a:endParaRPr lang="en-US" sz="13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49263" lvl="0" indent="-285750" algn="just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38,24%</a:t>
            </a:r>
            <a:r>
              <a:rPr lang="ru-RU" sz="13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- нефтегазодобывающие компании;</a:t>
            </a:r>
            <a:endParaRPr lang="en-US" sz="13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49263" lvl="0" indent="-285750" algn="just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11,28%</a:t>
            </a:r>
            <a:r>
              <a:rPr lang="ru-RU" sz="13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- промышленные предприятия;</a:t>
            </a:r>
            <a:endParaRPr lang="en-US" sz="13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49263" lvl="0" indent="-285750" algn="just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0,32%</a:t>
            </a:r>
            <a:r>
              <a:rPr lang="ru-RU" sz="13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 </a:t>
            </a:r>
            <a:r>
              <a:rPr lang="ru-RU" sz="13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- сельхоз товаропроизводители.</a:t>
            </a:r>
          </a:p>
        </p:txBody>
      </p:sp>
      <p:sp>
        <p:nvSpPr>
          <p:cNvPr id="1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II.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Объемы подачи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воды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за 2023 год (4 квартал 2023 г.)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pic>
        <p:nvPicPr>
          <p:cNvPr id="15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413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576197"/>
              </p:ext>
            </p:extLst>
          </p:nvPr>
        </p:nvGraphicFramePr>
        <p:xfrm>
          <a:off x="251519" y="798887"/>
          <a:ext cx="8667285" cy="59259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9550">
                  <a:extLst>
                    <a:ext uri="{9D8B030D-6E8A-4147-A177-3AD203B41FA5}">
                      <a16:colId xmlns:a16="http://schemas.microsoft.com/office/drawing/2014/main" val="1985234548"/>
                    </a:ext>
                  </a:extLst>
                </a:gridCol>
                <a:gridCol w="3569661">
                  <a:extLst>
                    <a:ext uri="{9D8B030D-6E8A-4147-A177-3AD203B41FA5}">
                      <a16:colId xmlns:a16="http://schemas.microsoft.com/office/drawing/2014/main" val="1991543743"/>
                    </a:ext>
                  </a:extLst>
                </a:gridCol>
                <a:gridCol w="754714">
                  <a:extLst>
                    <a:ext uri="{9D8B030D-6E8A-4147-A177-3AD203B41FA5}">
                      <a16:colId xmlns:a16="http://schemas.microsoft.com/office/drawing/2014/main" val="3420659016"/>
                    </a:ext>
                  </a:extLst>
                </a:gridCol>
                <a:gridCol w="1196949">
                  <a:extLst>
                    <a:ext uri="{9D8B030D-6E8A-4147-A177-3AD203B41FA5}">
                      <a16:colId xmlns:a16="http://schemas.microsoft.com/office/drawing/2014/main" val="2820899525"/>
                    </a:ext>
                  </a:extLst>
                </a:gridCol>
                <a:gridCol w="1599462">
                  <a:extLst>
                    <a:ext uri="{9D8B030D-6E8A-4147-A177-3AD203B41FA5}">
                      <a16:colId xmlns:a16="http://schemas.microsoft.com/office/drawing/2014/main" val="2612817758"/>
                    </a:ext>
                  </a:extLst>
                </a:gridCol>
                <a:gridCol w="1196949">
                  <a:extLst>
                    <a:ext uri="{9D8B030D-6E8A-4147-A177-3AD203B41FA5}">
                      <a16:colId xmlns:a16="http://schemas.microsoft.com/office/drawing/2014/main" val="2657676331"/>
                    </a:ext>
                  </a:extLst>
                </a:gridCol>
              </a:tblGrid>
              <a:tr h="5989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показателей*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№87-ОД 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28.11.2023г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Фактически сложившиеся показатели тарифной сметы за октябрь- декабрь 2023 года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 в процентах (приказ ДКРЕМ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№87-ОД от 28.11.2023г.)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929577"/>
                  </a:ext>
                </a:extLst>
              </a:tr>
              <a:tr h="271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предоставление услуг, 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в </a:t>
                      </a:r>
                      <a:r>
                        <a:rPr lang="ru-RU" sz="9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13 375 674,32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</a:t>
                      </a:r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396</a:t>
                      </a:r>
                      <a:r>
                        <a:rPr lang="ru-RU" sz="9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477,49</a:t>
                      </a:r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67%</a:t>
                      </a:r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7571841"/>
                  </a:ext>
                </a:extLst>
              </a:tr>
              <a:tr h="1560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материальные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затраты, всего, в </a:t>
                      </a:r>
                      <a:r>
                        <a:rPr lang="ru-RU" sz="9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4 633 221,04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016 019,29</a:t>
                      </a:r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5496459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Сырье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материалы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254 501,62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126 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494,33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8603650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Технологические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1 019 672,45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293 767,88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9734341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ГСМ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32 526,14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11 811,51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938291"/>
                  </a:ext>
                </a:extLst>
              </a:tr>
              <a:tr h="1315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Топливо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1 349,12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1 449,95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6872422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Энергия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3 325 171,71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582 495,62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1299709"/>
                  </a:ext>
                </a:extLst>
              </a:tr>
              <a:tr h="2250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оплату труда, всего, в </a:t>
                      </a:r>
                      <a:r>
                        <a:rPr lang="ru-RU" sz="9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2 514 794,35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750 129,14</a:t>
                      </a:r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562736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Заработная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плата производственного персонала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2 255 420,94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670 758,56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593209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 и соцотчисления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191 710,78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62 804,89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5355147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ОСМС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67 662,63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16 565,69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4785554"/>
                  </a:ext>
                </a:extLst>
              </a:tr>
              <a:tr h="2250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3 895 106,11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1 764</a:t>
                      </a:r>
                      <a:r>
                        <a:rPr lang="ru-RU" sz="9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571,71</a:t>
                      </a:r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-55%</a:t>
                      </a:r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1847238"/>
                  </a:ext>
                </a:extLst>
              </a:tr>
              <a:tr h="2250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(расшифровать)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2 332 552,82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865 </a:t>
                      </a:r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757,36</a:t>
                      </a:r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0294610"/>
                  </a:ext>
                </a:extLst>
              </a:tr>
              <a:tr h="271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</a:t>
                      </a:r>
                      <a:r>
                        <a:rPr lang="ru-RU" sz="9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атраты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поверку и аттестацию приборов учета, лабораторий, обследования </a:t>
                      </a:r>
                      <a:r>
                        <a:rPr lang="ru-RU" sz="9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энергооборудования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17 443,85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9 462,60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3980314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дератизационные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дезинфекционные, дезинсекционные работы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653,12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222,50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2453770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охрана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труда и техника безопасности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1 013,50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411,50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5468895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услуги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связи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10 606,80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2 460,89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045792"/>
                  </a:ext>
                </a:extLst>
              </a:tr>
              <a:tr h="271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командировочные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( в том числе связанные с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подготовкой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кадров)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44 001,43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18 451,20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7359019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4.6.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диагностические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работы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5 521,30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1 435,00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1410979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подготовка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кадров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26 423,75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3 041,00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5030530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охрана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окружающей среды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23 219,25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16 175,39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5223476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обязательные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виды страхования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7 701,81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2 724,80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9319278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вневедомственная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охрана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288 321,67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141 819,81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266537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аренда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основных средств общехозяйственного назначения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7 988,17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3 126,98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5805540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содержание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производственных зданий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107 347,23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32 665,16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7492507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налоги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другие выплаты в бюджет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812 661,67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274 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882,97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9031344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обязательный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медосмотр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32 607,58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10 488,77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8915139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другие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(услуги сторонних организаций)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945 076,83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344 416,18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2993993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Почтовые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канцелярские расходы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1 354,66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838,97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5072164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Содержание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автотранспорта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610,20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1840523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Юридические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консалтинговые услуги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3 133,64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2273667"/>
                  </a:ext>
                </a:extLst>
              </a:tr>
            </a:tbl>
          </a:graphicData>
        </a:graphic>
      </p:graphicFrame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71708" y="130570"/>
            <a:ext cx="8165180" cy="5351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сметы на услуги по подаче воды по магистральным трубопроводам за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4 квартал 2023 года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pic>
        <p:nvPicPr>
          <p:cNvPr id="12" name="Рисунок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659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38196</TotalTime>
  <Words>4493</Words>
  <Application>Microsoft Office PowerPoint</Application>
  <PresentationFormat>Экран (4:3)</PresentationFormat>
  <Paragraphs>1247</Paragraphs>
  <Slides>21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Roboto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(II-ЧАСТЬ)  по итогам деятельности ДЗО АО «КазМунайГаз-ПМ» (ТОО «АНПЗ», ТОО «ПНХЗ», ТОО «ПКОП», ТОО «ҚазМұнайГаз Өнімдері», АО «KPI», ТОО «СП Caspi Bitum», ТОО «ПХСНГ», ТОО «КМГ-Аэро») за истекший отчетный период квартал/год и задачи на следующий квартал/год, статус реализации действующих программ</dc:title>
  <dc:creator>Друзь Елена Сергеевна</dc:creator>
  <cp:lastModifiedBy>Джунусходжаев Ойбек Халдарович</cp:lastModifiedBy>
  <cp:revision>1876</cp:revision>
  <cp:lastPrinted>2023-07-19T04:13:44Z</cp:lastPrinted>
  <dcterms:created xsi:type="dcterms:W3CDTF">2015-03-04T12:29:32Z</dcterms:created>
  <dcterms:modified xsi:type="dcterms:W3CDTF">2024-04-26T10:07:14Z</dcterms:modified>
</cp:coreProperties>
</file>