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9" r:id="rId1"/>
  </p:sldMasterIdLst>
  <p:notesMasterIdLst>
    <p:notesMasterId r:id="rId22"/>
  </p:notesMasterIdLst>
  <p:handoutMasterIdLst>
    <p:handoutMasterId r:id="rId23"/>
  </p:handoutMasterIdLst>
  <p:sldIdLst>
    <p:sldId id="305" r:id="rId2"/>
    <p:sldId id="313" r:id="rId3"/>
    <p:sldId id="309" r:id="rId4"/>
    <p:sldId id="311" r:id="rId5"/>
    <p:sldId id="312" r:id="rId6"/>
    <p:sldId id="278" r:id="rId7"/>
    <p:sldId id="316" r:id="rId8"/>
    <p:sldId id="279" r:id="rId9"/>
    <p:sldId id="296" r:id="rId10"/>
    <p:sldId id="303" r:id="rId11"/>
    <p:sldId id="304" r:id="rId12"/>
    <p:sldId id="286" r:id="rId13"/>
    <p:sldId id="283" r:id="rId14"/>
    <p:sldId id="287" r:id="rId15"/>
    <p:sldId id="288" r:id="rId16"/>
    <p:sldId id="289" r:id="rId17"/>
    <p:sldId id="314" r:id="rId18"/>
    <p:sldId id="315" r:id="rId19"/>
    <p:sldId id="271" r:id="rId20"/>
    <p:sldId id="317" r:id="rId2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Друзь Елена Сергеевна" initials="ДЕС" lastIdx="2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C0066"/>
    <a:srgbClr val="020764"/>
    <a:srgbClr val="042A62"/>
    <a:srgbClr val="FFFFCC"/>
    <a:srgbClr val="920000"/>
    <a:srgbClr val="006600"/>
    <a:srgbClr val="043562"/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0" autoAdjust="0"/>
    <p:restoredTop sz="96510" autoAdjust="0"/>
  </p:normalViewPr>
  <p:slideViewPr>
    <p:cSldViewPr>
      <p:cViewPr varScale="1">
        <p:scale>
          <a:sx n="126" d="100"/>
          <a:sy n="126" d="100"/>
        </p:scale>
        <p:origin x="1704" y="120"/>
      </p:cViewPr>
      <p:guideLst>
        <p:guide orient="horz" pos="2160"/>
        <p:guide pos="2880"/>
        <p:guide/>
      </p:guideLst>
    </p:cSldViewPr>
  </p:slideViewPr>
  <p:outlineViewPr>
    <p:cViewPr>
      <p:scale>
        <a:sx n="33" d="100"/>
        <a:sy n="33" d="100"/>
      </p:scale>
      <p:origin x="0" y="1142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714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186D6F55-A11F-4DDC-9D20-EEA9A283C8C7}" type="datetimeFigureOut">
              <a:rPr lang="ru-RU" smtClean="0"/>
              <a:t>26.07.2024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9754"/>
            <a:ext cx="2946400" cy="496888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2605430A-D751-4BB0-8CE8-FD9303CA5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810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8" y="0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/>
          <a:lstStyle>
            <a:lvl1pPr algn="r">
              <a:defRPr sz="1200"/>
            </a:lvl1pPr>
          </a:lstStyle>
          <a:p>
            <a:fld id="{D68D9B8D-DF36-499C-8990-550C33EE2CD4}" type="datetimeFigureOut">
              <a:rPr lang="ru-RU" smtClean="0"/>
              <a:pPr/>
              <a:t>26.07.2024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72" tIns="45435" rIns="90872" bIns="454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1"/>
          </a:xfrm>
          <a:prstGeom prst="rect">
            <a:avLst/>
          </a:prstGeom>
        </p:spPr>
        <p:txBody>
          <a:bodyPr vert="horz" lIns="90872" tIns="45435" rIns="90872" bIns="4543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430091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8" y="9430091"/>
            <a:ext cx="2945659" cy="496412"/>
          </a:xfrm>
          <a:prstGeom prst="rect">
            <a:avLst/>
          </a:prstGeom>
        </p:spPr>
        <p:txBody>
          <a:bodyPr vert="horz" lIns="90872" tIns="45435" rIns="90872" bIns="45435" rtlCol="0" anchor="b"/>
          <a:lstStyle>
            <a:lvl1pPr algn="r">
              <a:defRPr sz="1200"/>
            </a:lvl1pPr>
          </a:lstStyle>
          <a:p>
            <a:fld id="{2BBFE662-F22C-4A05-BDEB-E91158B9B8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6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11175"/>
            <a:ext cx="3422650" cy="256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4117" y="3251879"/>
            <a:ext cx="8162425" cy="3200471"/>
          </a:xfrm>
        </p:spPr>
        <p:txBody>
          <a:bodyPr/>
          <a:lstStyle/>
          <a:p>
            <a:pPr algn="just"/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D9428-2B7A-42EA-BB9D-CE96CA7DCC0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587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59138" y="511175"/>
            <a:ext cx="3422650" cy="256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4117" y="3251879"/>
            <a:ext cx="8162425" cy="3200471"/>
          </a:xfrm>
        </p:spPr>
        <p:txBody>
          <a:bodyPr/>
          <a:lstStyle/>
          <a:p>
            <a:pPr algn="just"/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D9428-2B7A-42EA-BB9D-CE96CA7DCC0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237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FE662-F22C-4A05-BDEB-E91158B9B82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6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385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12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74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47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589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35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92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7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648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81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9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01.09.2016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661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60910" y="6356351"/>
            <a:ext cx="3611290" cy="37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5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июль, 2024 года</a:t>
            </a:r>
            <a:endParaRPr lang="ru-RU" sz="15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" y="1772816"/>
            <a:ext cx="9133108" cy="223224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ТОО «Магистральный Водовод»</a:t>
            </a:r>
            <a:endParaRPr lang="ru-RU" altLang="ru-RU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Отчет об </a:t>
            </a:r>
            <a:r>
              <a:rPr lang="ru-RU" altLang="ru-RU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исполнении утвержденных тарифных смет, об исполнении утвержденной инвестиционной программы, о соблюдении показателей качества и надежности регулируемых услуг и достижении показателей эффективности деятельности перед потребителями и иными заинтересованными лицами </a:t>
            </a:r>
            <a:r>
              <a:rPr lang="ru-RU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en-US" sz="2000" b="1" dirty="0" smtClean="0">
                <a:solidFill>
                  <a:schemeClr val="bg1"/>
                </a:solidFill>
                <a:latin typeface="Roboto Light"/>
                <a:cs typeface="Arial" panose="020B0604020202020204" pitchFamily="34" charset="0"/>
              </a:rPr>
              <a:t>I</a:t>
            </a:r>
            <a:r>
              <a:rPr lang="ru-RU" altLang="ru-RU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полугодие 202</a:t>
            </a:r>
            <a:r>
              <a:rPr lang="ru-RU" altLang="ru-RU" sz="1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altLang="ru-RU" sz="1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года</a:t>
            </a:r>
            <a:endParaRPr lang="ru-RU" altLang="ru-RU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94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Тариф на услугу по подаче воды по магистральному трубопроводу «Кульсары-Тенгиз»</a:t>
            </a:r>
          </a:p>
        </p:txBody>
      </p:sp>
      <p:pic>
        <p:nvPicPr>
          <p:cNvPr id="12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42794" y="553112"/>
            <a:ext cx="8658411" cy="3084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В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отчетном периоде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услуга по подаче воды по магистральному трубопроводу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«Кульсары-Тенгиз»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оказывалась согласно 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тарифам, утвержденным приказом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Департамента Комитета по регулированию естественных 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монополий Министерства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национальной экономики Республики Казахстан по </a:t>
            </a:r>
            <a:r>
              <a:rPr lang="ru-RU" sz="1600" dirty="0" err="1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Атырауской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области.</a:t>
            </a:r>
            <a:endParaRPr lang="ru-RU" sz="1600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endParaRPr lang="ru-RU" sz="1600" dirty="0" smtClean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900391"/>
              </p:ext>
            </p:extLst>
          </p:nvPr>
        </p:nvGraphicFramePr>
        <p:xfrm>
          <a:off x="271186" y="3151821"/>
          <a:ext cx="8117238" cy="14099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8584">
                  <a:extLst>
                    <a:ext uri="{9D8B030D-6E8A-4147-A177-3AD203B41FA5}">
                      <a16:colId xmlns:a16="http://schemas.microsoft.com/office/drawing/2014/main" val="2480104234"/>
                    </a:ext>
                  </a:extLst>
                </a:gridCol>
                <a:gridCol w="2898693">
                  <a:extLst>
                    <a:ext uri="{9D8B030D-6E8A-4147-A177-3AD203B41FA5}">
                      <a16:colId xmlns:a16="http://schemas.microsoft.com/office/drawing/2014/main" val="2897470335"/>
                    </a:ext>
                  </a:extLst>
                </a:gridCol>
                <a:gridCol w="1484208">
                  <a:extLst>
                    <a:ext uri="{9D8B030D-6E8A-4147-A177-3AD203B41FA5}">
                      <a16:colId xmlns:a16="http://schemas.microsoft.com/office/drawing/2014/main" val="2913908085"/>
                    </a:ext>
                  </a:extLst>
                </a:gridCol>
                <a:gridCol w="2745753">
                  <a:extLst>
                    <a:ext uri="{9D8B030D-6E8A-4147-A177-3AD203B41FA5}">
                      <a16:colId xmlns:a16="http://schemas.microsoft.com/office/drawing/2014/main" val="1936345611"/>
                    </a:ext>
                  </a:extLst>
                </a:gridCol>
              </a:tblGrid>
              <a:tr h="5090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Приказ  ДКРЕМ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Единица измерения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391012"/>
                  </a:ext>
                </a:extLst>
              </a:tr>
              <a:tr h="9008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№20-ОД </a:t>
                      </a:r>
                      <a:r>
                        <a:rPr lang="kk-KZ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kk-KZ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февраля 2023 </a:t>
                      </a:r>
                      <a:r>
                        <a:rPr lang="kk-KZ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тенге/м³</a:t>
                      </a:r>
                      <a:endParaRPr lang="ru-RU" sz="11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747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,48</a:t>
                      </a:r>
                      <a:endParaRPr lang="ru-RU" sz="1100" b="1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8552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83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38358" y="6480117"/>
            <a:ext cx="8667284" cy="32239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Доход </a:t>
            </a:r>
            <a:r>
              <a:rPr lang="ru-RU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оказания услуги </a:t>
            </a: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составил</a:t>
            </a:r>
            <a:r>
              <a:rPr lang="en-US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отчетный период </a:t>
            </a: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587 009,50</a:t>
            </a:r>
            <a:r>
              <a:rPr lang="ru-RU" sz="1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тыс. </a:t>
            </a:r>
            <a:r>
              <a:rPr lang="ru-RU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тенге</a:t>
            </a:r>
            <a:r>
              <a:rPr lang="ru-RU" sz="13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300" b="1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840038"/>
              </p:ext>
            </p:extLst>
          </p:nvPr>
        </p:nvGraphicFramePr>
        <p:xfrm>
          <a:off x="247309" y="669064"/>
          <a:ext cx="8667284" cy="5761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4324">
                  <a:extLst>
                    <a:ext uri="{9D8B030D-6E8A-4147-A177-3AD203B41FA5}">
                      <a16:colId xmlns:a16="http://schemas.microsoft.com/office/drawing/2014/main" val="1439812403"/>
                    </a:ext>
                  </a:extLst>
                </a:gridCol>
                <a:gridCol w="2651847">
                  <a:extLst>
                    <a:ext uri="{9D8B030D-6E8A-4147-A177-3AD203B41FA5}">
                      <a16:colId xmlns:a16="http://schemas.microsoft.com/office/drawing/2014/main" val="1085321441"/>
                    </a:ext>
                  </a:extLst>
                </a:gridCol>
                <a:gridCol w="830691">
                  <a:extLst>
                    <a:ext uri="{9D8B030D-6E8A-4147-A177-3AD203B41FA5}">
                      <a16:colId xmlns:a16="http://schemas.microsoft.com/office/drawing/2014/main" val="3644179323"/>
                    </a:ext>
                  </a:extLst>
                </a:gridCol>
                <a:gridCol w="1820190">
                  <a:extLst>
                    <a:ext uri="{9D8B030D-6E8A-4147-A177-3AD203B41FA5}">
                      <a16:colId xmlns:a16="http://schemas.microsoft.com/office/drawing/2014/main" val="2304747440"/>
                    </a:ext>
                  </a:extLst>
                </a:gridCol>
                <a:gridCol w="1749949">
                  <a:extLst>
                    <a:ext uri="{9D8B030D-6E8A-4147-A177-3AD203B41FA5}">
                      <a16:colId xmlns:a16="http://schemas.microsoft.com/office/drawing/2014/main" val="3686582119"/>
                    </a:ext>
                  </a:extLst>
                </a:gridCol>
                <a:gridCol w="1090283">
                  <a:extLst>
                    <a:ext uri="{9D8B030D-6E8A-4147-A177-3AD203B41FA5}">
                      <a16:colId xmlns:a16="http://schemas.microsoft.com/office/drawing/2014/main" val="652946685"/>
                    </a:ext>
                  </a:extLst>
                </a:gridCol>
              </a:tblGrid>
              <a:tr h="6717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№20-ОД 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28.02.2023г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 Фактически сложившиеся показатели тарифной сметы за </a:t>
                      </a:r>
                      <a:r>
                        <a:rPr lang="en-US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полугодие 2024 года</a:t>
                      </a:r>
                      <a:endParaRPr lang="ru-RU" sz="9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(%)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695553"/>
                  </a:ext>
                </a:extLst>
              </a:tr>
              <a:tr h="2757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252 974,39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903 704,15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-28%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24738"/>
                  </a:ext>
                </a:extLst>
              </a:tr>
              <a:tr h="2287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57 619,32 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694002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Сырье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материалы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942869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Топливо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866292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Энергия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57619,32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498033"/>
                  </a:ext>
                </a:extLst>
              </a:tr>
              <a:tr h="2287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труда,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392619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194503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314003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446924"/>
                  </a:ext>
                </a:extLst>
              </a:tr>
              <a:tr h="226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1 252 974,39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825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103,42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-34%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875730"/>
                  </a:ext>
                </a:extLst>
              </a:tr>
              <a:tr h="226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труда и техника безопасности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854783"/>
                  </a:ext>
                </a:extLst>
              </a:tr>
              <a:tr h="1881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 затраты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(услуги сторонних   организаций)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9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20 981,42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785132"/>
                  </a:ext>
                </a:extLst>
              </a:tr>
              <a:tr h="2613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441 650,32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244 069,39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-45%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377070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административные, всего, в том 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</a:t>
                      </a:r>
                      <a:endParaRPr lang="ru-RU" sz="900" b="1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356122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606433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977694"/>
                  </a:ext>
                </a:extLst>
              </a:tr>
              <a:tr h="2264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5.3.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835410"/>
                  </a:ext>
                </a:extLst>
              </a:tr>
              <a:tr h="156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441 650,32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244 069,39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-45%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256710"/>
                  </a:ext>
                </a:extLst>
              </a:tr>
              <a:tr h="3574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441 650,32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244 069,39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-45%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306612"/>
                  </a:ext>
                </a:extLst>
              </a:tr>
              <a:tr h="1857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1 694 624,71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1 147 773,54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-32%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498790"/>
                  </a:ext>
                </a:extLst>
              </a:tr>
              <a:tr h="1857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560 764,04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178467"/>
                  </a:ext>
                </a:extLst>
              </a:tr>
              <a:tr h="1857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694 624,71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587 009,50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-65%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580826"/>
                  </a:ext>
                </a:extLst>
              </a:tr>
              <a:tr h="1857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м3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267,11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785,32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-65%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259009"/>
                  </a:ext>
                </a:extLst>
              </a:tr>
              <a:tr h="1857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среднеотпускной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747,48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747,48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00" marR="5000" marT="500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91342"/>
                  </a:ext>
                </a:extLst>
              </a:tr>
            </a:tbl>
          </a:graphicData>
        </a:graphic>
      </p:graphicFrame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0"/>
            <a:ext cx="8142885" cy="5154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 на услугу по подаче воды по магистральному трубопроводу «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Кульсары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-Тенгиз» за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2024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года</a:t>
            </a: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34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54547" y="6354259"/>
            <a:ext cx="864095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Утвержденный доход </a:t>
            </a:r>
            <a:r>
              <a:rPr lang="en-US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851,61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тыс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тенге. Факт 453,48 тыс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тенге, 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что на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47% </a:t>
            </a:r>
            <a:r>
              <a:rPr lang="kk-KZ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меньше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затрат, </a:t>
            </a:r>
            <a:r>
              <a:rPr lang="ru-RU" sz="1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предусмотренных в тарифной смете</a:t>
            </a:r>
            <a:r>
              <a:rPr lang="ru-RU" sz="10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Отклонение связано с тем, что фактические затраты показаны за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полугодие 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года.</a:t>
            </a:r>
            <a:endParaRPr lang="ru-RU" sz="10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774991"/>
              </p:ext>
            </p:extLst>
          </p:nvPr>
        </p:nvGraphicFramePr>
        <p:xfrm>
          <a:off x="261953" y="1284426"/>
          <a:ext cx="8640959" cy="5049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0996">
                  <a:extLst>
                    <a:ext uri="{9D8B030D-6E8A-4147-A177-3AD203B41FA5}">
                      <a16:colId xmlns:a16="http://schemas.microsoft.com/office/drawing/2014/main" val="2439584069"/>
                    </a:ext>
                  </a:extLst>
                </a:gridCol>
                <a:gridCol w="3276777">
                  <a:extLst>
                    <a:ext uri="{9D8B030D-6E8A-4147-A177-3AD203B41FA5}">
                      <a16:colId xmlns:a16="http://schemas.microsoft.com/office/drawing/2014/main" val="3142782365"/>
                    </a:ext>
                  </a:extLst>
                </a:gridCol>
                <a:gridCol w="973437">
                  <a:extLst>
                    <a:ext uri="{9D8B030D-6E8A-4147-A177-3AD203B41FA5}">
                      <a16:colId xmlns:a16="http://schemas.microsoft.com/office/drawing/2014/main" val="509966213"/>
                    </a:ext>
                  </a:extLst>
                </a:gridCol>
                <a:gridCol w="1301457">
                  <a:extLst>
                    <a:ext uri="{9D8B030D-6E8A-4147-A177-3AD203B41FA5}">
                      <a16:colId xmlns:a16="http://schemas.microsoft.com/office/drawing/2014/main" val="3365809653"/>
                    </a:ext>
                  </a:extLst>
                </a:gridCol>
                <a:gridCol w="1416622">
                  <a:extLst>
                    <a:ext uri="{9D8B030D-6E8A-4147-A177-3AD203B41FA5}">
                      <a16:colId xmlns:a16="http://schemas.microsoft.com/office/drawing/2014/main" val="1346358728"/>
                    </a:ext>
                  </a:extLst>
                </a:gridCol>
                <a:gridCol w="1151670">
                  <a:extLst>
                    <a:ext uri="{9D8B030D-6E8A-4147-A177-3AD203B41FA5}">
                      <a16:colId xmlns:a16="http://schemas.microsoft.com/office/drawing/2014/main" val="2190871253"/>
                    </a:ext>
                  </a:extLst>
                </a:gridCol>
              </a:tblGrid>
              <a:tr h="6640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измерения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№89-ОД от 07.10.2022г.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сложившиеся показатели тарифной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сметы</a:t>
                      </a:r>
                      <a:r>
                        <a:rPr lang="en-US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</a:t>
                      </a:r>
                      <a:r>
                        <a:rPr lang="kk-KZ" sz="9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kk-KZ" sz="9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полугодие 2023 года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</a:t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процентах             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250620"/>
                  </a:ext>
                </a:extLst>
              </a:tr>
              <a:tr h="2678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1 337,94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1 504,23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860104"/>
                  </a:ext>
                </a:extLst>
              </a:tr>
              <a:tr h="2178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10,11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10,00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5140106"/>
                  </a:ext>
                </a:extLst>
              </a:tr>
              <a:tr h="1005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1.1.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сырье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материалы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10,11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10,00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1978789"/>
                  </a:ext>
                </a:extLst>
              </a:tr>
              <a:tr h="216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труда,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1 323,34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487,82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7573888"/>
                  </a:ext>
                </a:extLst>
              </a:tr>
              <a:tr h="1604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0338419"/>
                  </a:ext>
                </a:extLst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2.1.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186,32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1 294,14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8516211"/>
                  </a:ext>
                </a:extLst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и </a:t>
                      </a:r>
                      <a:r>
                        <a:rPr lang="ru-RU" sz="9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соц.отчисления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101,43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150,56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5142574"/>
                  </a:ext>
                </a:extLst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2.3.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35,59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43,12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727536"/>
                  </a:ext>
                </a:extLst>
              </a:tr>
              <a:tr h="1357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701846"/>
                  </a:ext>
                </a:extLst>
              </a:tr>
              <a:tr h="1357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4,49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6,41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811270"/>
                  </a:ext>
                </a:extLst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</a:t>
                      </a:r>
                      <a:r>
                        <a:rPr lang="ru-RU" sz="9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трахование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4,18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6,02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-33%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8739808"/>
                  </a:ext>
                </a:extLst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0,31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0,39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6769553"/>
                  </a:ext>
                </a:extLst>
              </a:tr>
              <a:tr h="16950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0,80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   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-100%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882146"/>
                  </a:ext>
                </a:extLst>
              </a:tr>
              <a:tr h="1357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админстративные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расходы,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0,80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-100%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4049140"/>
                  </a:ext>
                </a:extLst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5345169"/>
                  </a:ext>
                </a:extLst>
              </a:tr>
              <a:tr h="1600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слуги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банка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-100%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0802841"/>
                  </a:ext>
                </a:extLst>
              </a:tr>
              <a:tr h="1516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338,74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1 504,23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-12%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750360"/>
                  </a:ext>
                </a:extLst>
              </a:tr>
              <a:tr h="1357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1 050,75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1771137"/>
                  </a:ext>
                </a:extLst>
              </a:tr>
              <a:tr h="2049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1 338,74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453,48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8179970"/>
                  </a:ext>
                </a:extLst>
              </a:tr>
              <a:tr h="217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кВт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12 013,02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478,28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-46%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9194061"/>
                  </a:ext>
                </a:extLst>
              </a:tr>
              <a:tr h="1511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Тариф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</a:t>
                      </a:r>
                      <a:r>
                        <a:rPr lang="ru-RU" sz="9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кВтч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357673"/>
                  </a:ext>
                </a:extLst>
              </a:tr>
              <a:tr h="179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Необоснованно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полученный доход (компенсация)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487,13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6397766"/>
                  </a:ext>
                </a:extLst>
              </a:tr>
              <a:tr h="1511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 (с учетом компенсации)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851,61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453,48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-47%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7266030"/>
                  </a:ext>
                </a:extLst>
              </a:tr>
              <a:tr h="217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кВт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12 013,02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6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478,28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-46%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6235649"/>
                  </a:ext>
                </a:extLst>
              </a:tr>
              <a:tr h="2178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тенге/кВт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0,07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0%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77" marR="3877" marT="3877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4988208"/>
                  </a:ext>
                </a:extLst>
              </a:tr>
            </a:tbl>
          </a:graphicData>
        </a:graphic>
      </p:graphicFrame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64058" y="-63030"/>
            <a:ext cx="8165180" cy="9269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на  регулируемую услугу</a:t>
            </a:r>
            <a:b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</a:b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 передаче электрической энергии за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2024 года</a:t>
            </a:r>
            <a:b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</a:b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4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63280" y="19294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7"/>
          <p:cNvCxnSpPr/>
          <p:nvPr/>
        </p:nvCxnSpPr>
        <p:spPr>
          <a:xfrm>
            <a:off x="261953" y="53682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57882" y="532210"/>
            <a:ext cx="86228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100" b="1" dirty="0">
                <a:solidFill>
                  <a:srgbClr val="4472C4">
                    <a:lumMod val="50000"/>
                  </a:srgbClr>
                </a:solidFill>
                <a:latin typeface="Roboto Light"/>
                <a:cs typeface="Arial" panose="020B0604020202020204" pitchFamily="34" charset="0"/>
              </a:rPr>
              <a:t>В отчетном периоде </a:t>
            </a:r>
            <a:r>
              <a:rPr lang="ru-RU" sz="110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услуга по передаче электрической энергии оказывалась согласно тарифу, утвержденному приказом Департамента Комитета по регулированию естественных </a:t>
            </a:r>
            <a:r>
              <a:rPr lang="ru-RU" sz="110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монополий Министерства </a:t>
            </a:r>
            <a:r>
              <a:rPr lang="ru-RU" sz="110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национальной экономики Республики Казахстан по </a:t>
            </a:r>
            <a:r>
              <a:rPr lang="ru-RU" sz="1100" dirty="0" err="1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Атырауской</a:t>
            </a:r>
            <a:r>
              <a:rPr lang="ru-RU" sz="110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 области №89-ОД от 07.10.2022 года в размере 0,07 тенге за </a:t>
            </a:r>
            <a:r>
              <a:rPr lang="en-US" sz="110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/>
            </a:r>
            <a:br>
              <a:rPr lang="en-US" sz="110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</a:br>
            <a:r>
              <a:rPr lang="ru-RU" sz="1100" dirty="0" smtClean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1 </a:t>
            </a:r>
            <a:r>
              <a:rPr lang="ru-RU" sz="1100" dirty="0" err="1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кВтч</a:t>
            </a:r>
            <a:r>
              <a:rPr lang="ru-RU" sz="1100" dirty="0">
                <a:solidFill>
                  <a:prstClr val="black"/>
                </a:solidFill>
                <a:latin typeface="Roboto Light"/>
                <a:cs typeface="Arial" panose="020B0604020202020204" pitchFamily="34" charset="0"/>
              </a:rPr>
              <a:t> (без НДС).</a:t>
            </a:r>
          </a:p>
        </p:txBody>
      </p:sp>
    </p:spTree>
    <p:extLst>
      <p:ext uri="{BB962C8B-B14F-4D97-AF65-F5344CB8AC3E}">
        <p14:creationId xmlns:p14="http://schemas.microsoft.com/office/powerpoint/2010/main" val="304953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9464" y="6170123"/>
            <a:ext cx="8667285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Доходы от оказания услуги при утвержденной сумме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6 685,19 тыс. тенге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составили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4 185,28 тыс. тенге,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что на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kk-KZ" sz="1100" dirty="0">
                <a:latin typeface="Arial" panose="020B0604020202020204" pitchFamily="34" charset="0"/>
                <a:cs typeface="Arial" panose="020B0604020202020204" pitchFamily="34" charset="0"/>
              </a:rPr>
              <a:t>меньше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затрат,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предусмотренных в тарифной смете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Отклонение связано с тем, что фактические затраты показаны за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полугодие 2024 года.</a:t>
            </a:r>
          </a:p>
          <a:p>
            <a:pPr algn="just"/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478476"/>
              </p:ext>
            </p:extLst>
          </p:nvPr>
        </p:nvGraphicFramePr>
        <p:xfrm>
          <a:off x="271418" y="1283892"/>
          <a:ext cx="8667285" cy="4953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6623">
                  <a:extLst>
                    <a:ext uri="{9D8B030D-6E8A-4147-A177-3AD203B41FA5}">
                      <a16:colId xmlns:a16="http://schemas.microsoft.com/office/drawing/2014/main" val="1957293291"/>
                    </a:ext>
                  </a:extLst>
                </a:gridCol>
                <a:gridCol w="3004635">
                  <a:extLst>
                    <a:ext uri="{9D8B030D-6E8A-4147-A177-3AD203B41FA5}">
                      <a16:colId xmlns:a16="http://schemas.microsoft.com/office/drawing/2014/main" val="21178383"/>
                    </a:ext>
                  </a:extLst>
                </a:gridCol>
                <a:gridCol w="1090034">
                  <a:extLst>
                    <a:ext uri="{9D8B030D-6E8A-4147-A177-3AD203B41FA5}">
                      <a16:colId xmlns:a16="http://schemas.microsoft.com/office/drawing/2014/main" val="2208799259"/>
                    </a:ext>
                  </a:extLst>
                </a:gridCol>
                <a:gridCol w="1226288">
                  <a:extLst>
                    <a:ext uri="{9D8B030D-6E8A-4147-A177-3AD203B41FA5}">
                      <a16:colId xmlns:a16="http://schemas.microsoft.com/office/drawing/2014/main" val="1436957805"/>
                    </a:ext>
                  </a:extLst>
                </a:gridCol>
                <a:gridCol w="1513935">
                  <a:extLst>
                    <a:ext uri="{9D8B030D-6E8A-4147-A177-3AD203B41FA5}">
                      <a16:colId xmlns:a16="http://schemas.microsoft.com/office/drawing/2014/main" val="1851305208"/>
                    </a:ext>
                  </a:extLst>
                </a:gridCol>
                <a:gridCol w="1305770">
                  <a:extLst>
                    <a:ext uri="{9D8B030D-6E8A-4147-A177-3AD203B41FA5}">
                      <a16:colId xmlns:a16="http://schemas.microsoft.com/office/drawing/2014/main" val="3225790573"/>
                    </a:ext>
                  </a:extLst>
                </a:gridCol>
              </a:tblGrid>
              <a:tr h="5915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№89-ОД от 07.10.2022г.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Фактически сложившиеся показатели тарифной сметы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</a:t>
                      </a:r>
                      <a:r>
                        <a:rPr lang="en-US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полугодие</a:t>
                      </a:r>
                      <a:r>
                        <a:rPr lang="ru-RU" sz="9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2023 года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</a:t>
                      </a:r>
                      <a:b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процентах             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309407"/>
                  </a:ext>
                </a:extLst>
              </a:tr>
              <a:tr h="4136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9 373,58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4 925,70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321678"/>
                  </a:ext>
                </a:extLst>
              </a:tr>
              <a:tr h="2156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566,62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3 727,14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7526221"/>
                  </a:ext>
                </a:extLst>
              </a:tr>
              <a:tr h="228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топливо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(газ)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566,62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900" b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727,14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258197"/>
                  </a:ext>
                </a:extLst>
              </a:tr>
              <a:tr h="2280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4 806,96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1 198,55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-75%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6351826"/>
                  </a:ext>
                </a:extLst>
              </a:tr>
              <a:tr h="3302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всего, в том числе: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272,78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113,39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-58%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4574020"/>
                  </a:ext>
                </a:extLst>
              </a:tr>
              <a:tr h="24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 расходы,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272,78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113,39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-58%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897003"/>
                  </a:ext>
                </a:extLst>
              </a:tr>
              <a:tr h="2379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272,78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ru-RU" sz="9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113,39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-58%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9014735"/>
                  </a:ext>
                </a:extLst>
              </a:tr>
              <a:tr h="3086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9 646,36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5 039,08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-48%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644948"/>
                  </a:ext>
                </a:extLst>
              </a:tr>
              <a:tr h="3040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en-US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1008475"/>
                  </a:ext>
                </a:extLst>
              </a:tr>
              <a:tr h="3040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646,36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4 185,28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-57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9084544"/>
                  </a:ext>
                </a:extLst>
              </a:tr>
              <a:tr h="261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тыс.Гкал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2,04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1,28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-37%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0877379"/>
                  </a:ext>
                </a:extLst>
              </a:tr>
              <a:tr h="2059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тенге/Гкал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4 720,28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4044681"/>
                  </a:ext>
                </a:extLst>
              </a:tr>
              <a:tr h="3325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Необоснованно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полученный доход (компенсация)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2 961,17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6403048"/>
                  </a:ext>
                </a:extLst>
              </a:tr>
              <a:tr h="22801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 ( с учетом компенсации)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6 685,19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4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185,28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408262"/>
                  </a:ext>
                </a:extLst>
              </a:tr>
              <a:tr h="3040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Гкал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1,2794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-37%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3709791"/>
                  </a:ext>
                </a:extLst>
              </a:tr>
              <a:tr h="2141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тенге/Гкал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3 271,28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3 271,28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5" marR="6315" marT="631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3492155"/>
                  </a:ext>
                </a:extLst>
              </a:tr>
            </a:tbl>
          </a:graphicData>
        </a:graphic>
      </p:graphicFrame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3523" y="-27319"/>
            <a:ext cx="8165180" cy="5202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на услуги по производству, передаче и распределению тепловой энергии за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2024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года</a:t>
            </a: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6149" y="18513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38356" y="531107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31774" y="531107"/>
            <a:ext cx="86804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b="1" dirty="0">
                <a:solidFill>
                  <a:srgbClr val="4472C4">
                    <a:lumMod val="50000"/>
                  </a:srgbClr>
                </a:solidFill>
                <a:latin typeface="Roboto Light"/>
                <a:cs typeface="Arial" panose="020B0604020202020204" pitchFamily="34" charset="0"/>
              </a:rPr>
              <a:t>В отчетном периоде </a:t>
            </a:r>
            <a:r>
              <a:rPr lang="ru-RU" sz="1100" dirty="0">
                <a:latin typeface="Roboto Light"/>
                <a:cs typeface="Arial" panose="020B0604020202020204" pitchFamily="34" charset="0"/>
              </a:rPr>
              <a:t>услуга по производству, передаче и распределению тепловой энергии оказывалась согласно тарифам, </a:t>
            </a:r>
            <a:r>
              <a:rPr lang="ru-RU" sz="1100" dirty="0" smtClean="0">
                <a:latin typeface="Roboto Light"/>
                <a:cs typeface="Arial" panose="020B0604020202020204" pitchFamily="34" charset="0"/>
              </a:rPr>
              <a:t>утвержденным приказом </a:t>
            </a:r>
            <a:r>
              <a:rPr lang="ru-RU" sz="1100" dirty="0">
                <a:latin typeface="Roboto Light"/>
                <a:cs typeface="Arial" panose="020B0604020202020204" pitchFamily="34" charset="0"/>
              </a:rPr>
              <a:t>Департамента Комитета по регулированию естественных монополий Министерства национальной экономики Республики Казахстан по </a:t>
            </a:r>
            <a:r>
              <a:rPr lang="ru-RU" sz="1100" dirty="0" err="1">
                <a:latin typeface="Roboto Light"/>
                <a:cs typeface="Arial" panose="020B0604020202020204" pitchFamily="34" charset="0"/>
              </a:rPr>
              <a:t>Атырауской</a:t>
            </a:r>
            <a:r>
              <a:rPr lang="ru-RU" sz="1100" dirty="0">
                <a:latin typeface="Roboto Light"/>
                <a:cs typeface="Arial" panose="020B0604020202020204" pitchFamily="34" charset="0"/>
              </a:rPr>
              <a:t> области №89-ОД от 7 октября 2022 года в размере 3 271,28 тенге/Гкал (без НДС). </a:t>
            </a:r>
          </a:p>
        </p:txBody>
      </p:sp>
    </p:spTree>
    <p:extLst>
      <p:ext uri="{BB962C8B-B14F-4D97-AF65-F5344CB8AC3E}">
        <p14:creationId xmlns:p14="http://schemas.microsoft.com/office/powerpoint/2010/main" val="121341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901771"/>
            <a:ext cx="8667285" cy="7386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отчетном периоде услуга по отводу сточных вод оказывалась согласно тарифам, утвержденным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приказами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Департамента Комитета по регулированию естественных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монополий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Министерства национальной экономики Республики Казахстан по </a:t>
            </a:r>
            <a:r>
              <a:rPr lang="ru-RU" sz="1400" dirty="0" err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Атырауской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области: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757673"/>
              </p:ext>
            </p:extLst>
          </p:nvPr>
        </p:nvGraphicFramePr>
        <p:xfrm>
          <a:off x="251519" y="1804583"/>
          <a:ext cx="8667285" cy="27647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3637">
                  <a:extLst>
                    <a:ext uri="{9D8B030D-6E8A-4147-A177-3AD203B41FA5}">
                      <a16:colId xmlns:a16="http://schemas.microsoft.com/office/drawing/2014/main" val="1522714022"/>
                    </a:ext>
                  </a:extLst>
                </a:gridCol>
                <a:gridCol w="1332044">
                  <a:extLst>
                    <a:ext uri="{9D8B030D-6E8A-4147-A177-3AD203B41FA5}">
                      <a16:colId xmlns:a16="http://schemas.microsoft.com/office/drawing/2014/main" val="2690166198"/>
                    </a:ext>
                  </a:extLst>
                </a:gridCol>
                <a:gridCol w="2760272">
                  <a:extLst>
                    <a:ext uri="{9D8B030D-6E8A-4147-A177-3AD203B41FA5}">
                      <a16:colId xmlns:a16="http://schemas.microsoft.com/office/drawing/2014/main" val="373450553"/>
                    </a:ext>
                  </a:extLst>
                </a:gridCol>
                <a:gridCol w="2061332">
                  <a:extLst>
                    <a:ext uri="{9D8B030D-6E8A-4147-A177-3AD203B41FA5}">
                      <a16:colId xmlns:a16="http://schemas.microsoft.com/office/drawing/2014/main" val="2226273037"/>
                    </a:ext>
                  </a:extLst>
                </a:gridCol>
              </a:tblGrid>
              <a:tr h="4973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и дата приказа ДКРЕМ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Единица измерения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Участок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Тариф, тенге (без НДС)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365908"/>
                  </a:ext>
                </a:extLst>
              </a:tr>
              <a:tr h="10890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№9-ОД от 11 февраля 2022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тенге/м3</a:t>
                      </a:r>
                      <a:endParaRPr lang="ru-RU" sz="1100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Кигач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Курмангазинского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района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39,74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089015"/>
                  </a:ext>
                </a:extLst>
              </a:tr>
              <a:tr h="1178317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1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№</a:t>
                      </a:r>
                      <a:r>
                        <a:rPr lang="ru-RU" sz="11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95-ОД от 15 июля 2019 года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тенге/м3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Кульсары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Промзона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), </a:t>
                      </a:r>
                      <a:r>
                        <a:rPr lang="ru-RU" sz="11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Жылыойского</a:t>
                      </a:r>
                      <a:r>
                        <a:rPr lang="ru-RU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района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72,47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5402104"/>
                  </a:ext>
                </a:extLst>
              </a:tr>
            </a:tbl>
          </a:graphicData>
        </a:graphic>
      </p:graphicFrame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Тарифы на услугу по отводу сточных вод</a:t>
            </a:r>
          </a:p>
        </p:txBody>
      </p:sp>
      <p:pic>
        <p:nvPicPr>
          <p:cNvPr id="17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251519" y="4685328"/>
            <a:ext cx="866728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отчетном периоде объем оказанных услуг составил в селе Кигач –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7,</a:t>
            </a:r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91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м³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а городе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Кульсары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3,23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м³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Предоставление услуги осуществлялось согласно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заключенным договорам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 потребителями и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графиками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оказания услуг,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фактические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объемы указаны за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kk-K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полугодие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года.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34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51520" y="5860517"/>
            <a:ext cx="8685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 тарифной смете по отводу сточных вод города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Кульсары утвержден доход в сумме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468,74 тыс. тенге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исполнение составило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234,37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тенге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что на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50% </a:t>
            </a:r>
            <a:r>
              <a:rPr lang="kk-KZ" sz="1200" dirty="0">
                <a:latin typeface="Arial" panose="020B0604020202020204" pitchFamily="34" charset="0"/>
                <a:cs typeface="Arial" panose="020B0604020202020204" pitchFamily="34" charset="0"/>
              </a:rPr>
              <a:t>меньше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затрат предусмотренных в тарифной смете. Отклонение связано с тем, что фактические затраты показаны за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полугодие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года.</a:t>
            </a:r>
          </a:p>
          <a:p>
            <a:endParaRPr lang="ru-RU" sz="1200" b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682970"/>
              </p:ext>
            </p:extLst>
          </p:nvPr>
        </p:nvGraphicFramePr>
        <p:xfrm>
          <a:off x="323528" y="811296"/>
          <a:ext cx="8208911" cy="4824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2343">
                  <a:extLst>
                    <a:ext uri="{9D8B030D-6E8A-4147-A177-3AD203B41FA5}">
                      <a16:colId xmlns:a16="http://schemas.microsoft.com/office/drawing/2014/main" val="2756090613"/>
                    </a:ext>
                  </a:extLst>
                </a:gridCol>
                <a:gridCol w="2727659">
                  <a:extLst>
                    <a:ext uri="{9D8B030D-6E8A-4147-A177-3AD203B41FA5}">
                      <a16:colId xmlns:a16="http://schemas.microsoft.com/office/drawing/2014/main" val="498644971"/>
                    </a:ext>
                  </a:extLst>
                </a:gridCol>
                <a:gridCol w="1156502">
                  <a:extLst>
                    <a:ext uri="{9D8B030D-6E8A-4147-A177-3AD203B41FA5}">
                      <a16:colId xmlns:a16="http://schemas.microsoft.com/office/drawing/2014/main" val="77449592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4805066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554981620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1238971022"/>
                    </a:ext>
                  </a:extLst>
                </a:gridCol>
              </a:tblGrid>
              <a:tr h="11592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b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№95-ОД от 15.07.2019г.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Фактически сложившиеся показатели тарифной сметы </a:t>
                      </a:r>
                      <a:r>
                        <a:rPr lang="kk-KZ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</a:t>
                      </a:r>
                      <a:br>
                        <a:rPr lang="kk-KZ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kk-KZ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полугодие 202</a:t>
                      </a:r>
                      <a:r>
                        <a:rPr lang="en-US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kk-KZ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года</a:t>
                      </a:r>
                      <a:endParaRPr lang="ru-RU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в процентах       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14117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предоставление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461,81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168,10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6786092"/>
                  </a:ext>
                </a:extLst>
              </a:tr>
              <a:tr h="2405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506212"/>
                  </a:ext>
                </a:extLst>
              </a:tr>
              <a:tr h="2737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461,81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168,10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1885102"/>
                  </a:ext>
                </a:extLst>
              </a:tr>
              <a:tr h="3378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6,93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1,81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3452604"/>
                  </a:ext>
                </a:extLst>
              </a:tr>
              <a:tr h="3269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административные, всего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6,93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41,81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5439493"/>
                  </a:ext>
                </a:extLst>
              </a:tr>
              <a:tr h="21569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6,93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41,81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3230115"/>
                  </a:ext>
                </a:extLst>
              </a:tr>
              <a:tr h="2322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910443"/>
                  </a:ext>
                </a:extLst>
              </a:tr>
              <a:tr h="36132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468,74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09,91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2303658"/>
                  </a:ext>
                </a:extLst>
              </a:tr>
              <a:tr h="240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Прибыль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24,46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0120620"/>
                  </a:ext>
                </a:extLst>
              </a:tr>
              <a:tr h="3275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-"-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468,74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234,37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-50%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3522454"/>
                  </a:ext>
                </a:extLst>
              </a:tr>
              <a:tr h="1659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6,47  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3,23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-50%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550904"/>
                  </a:ext>
                </a:extLst>
              </a:tr>
              <a:tr h="1742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442860"/>
                  </a:ext>
                </a:extLst>
              </a:tr>
              <a:tr h="3484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72,47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72,47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775880"/>
                  </a:ext>
                </a:extLst>
              </a:tr>
            </a:tbl>
          </a:graphicData>
        </a:graphic>
      </p:graphicFrame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5452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по отводу сточных вод (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Кульсары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) за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2024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года</a:t>
            </a: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82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70384" y="5794006"/>
            <a:ext cx="8229599" cy="320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465839"/>
              </p:ext>
            </p:extLst>
          </p:nvPr>
        </p:nvGraphicFramePr>
        <p:xfrm>
          <a:off x="357764" y="798129"/>
          <a:ext cx="8454795" cy="52617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8588">
                  <a:extLst>
                    <a:ext uri="{9D8B030D-6E8A-4147-A177-3AD203B41FA5}">
                      <a16:colId xmlns:a16="http://schemas.microsoft.com/office/drawing/2014/main" val="3258598248"/>
                    </a:ext>
                  </a:extLst>
                </a:gridCol>
                <a:gridCol w="3427278">
                  <a:extLst>
                    <a:ext uri="{9D8B030D-6E8A-4147-A177-3AD203B41FA5}">
                      <a16:colId xmlns:a16="http://schemas.microsoft.com/office/drawing/2014/main" val="4262867881"/>
                    </a:ext>
                  </a:extLst>
                </a:gridCol>
                <a:gridCol w="890458">
                  <a:extLst>
                    <a:ext uri="{9D8B030D-6E8A-4147-A177-3AD203B41FA5}">
                      <a16:colId xmlns:a16="http://schemas.microsoft.com/office/drawing/2014/main" val="345737901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4215085730"/>
                    </a:ext>
                  </a:extLst>
                </a:gridCol>
                <a:gridCol w="1422076">
                  <a:extLst>
                    <a:ext uri="{9D8B030D-6E8A-4147-A177-3AD203B41FA5}">
                      <a16:colId xmlns:a16="http://schemas.microsoft.com/office/drawing/2014/main" val="1838431695"/>
                    </a:ext>
                  </a:extLst>
                </a:gridCol>
                <a:gridCol w="946275">
                  <a:extLst>
                    <a:ext uri="{9D8B030D-6E8A-4147-A177-3AD203B41FA5}">
                      <a16:colId xmlns:a16="http://schemas.microsoft.com/office/drawing/2014/main" val="802517950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1000" b="1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</a:t>
                      </a:r>
                      <a:b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№9-ОД от 18.02.2022г.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сложившиеся показатели тарифной сметы </a:t>
                      </a:r>
                      <a:r>
                        <a:rPr lang="kk-KZ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</a:t>
                      </a:r>
                      <a:br>
                        <a:rPr lang="kk-KZ" sz="1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kk-KZ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kk-KZ" sz="10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полугодие 2024 года</a:t>
                      </a:r>
                      <a:endParaRPr lang="ru-RU" sz="10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</a:t>
                      </a:r>
                      <a:b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процентах     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463379"/>
                  </a:ext>
                </a:extLst>
              </a:tr>
              <a:tr h="3035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всего, в том числе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681,29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80,52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0564373"/>
                  </a:ext>
                </a:extLst>
              </a:tr>
              <a:tr h="2128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всего, в том числе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3675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труда, всего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649,45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1948,03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238052"/>
                  </a:ext>
                </a:extLst>
              </a:tr>
              <a:tr h="1509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385088"/>
                  </a:ext>
                </a:extLst>
              </a:tr>
              <a:tr h="2090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598,30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1743,96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191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35932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2.2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и соцотчисления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51,15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04,07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299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63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13,04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55,31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324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78602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18,80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77,18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311%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131843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обязательные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 страхования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2,33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73,02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3034%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0588285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труда и техника безопасности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16,47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4,16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1988362"/>
                  </a:ext>
                </a:extLst>
              </a:tr>
              <a:tr h="1573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периода, всего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0,59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4,17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607%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634557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административные, всего, в том числе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0,59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4,17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607%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632285"/>
                  </a:ext>
                </a:extLst>
              </a:tr>
              <a:tr h="1509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 числе: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9282538"/>
                  </a:ext>
                </a:extLst>
              </a:tr>
              <a:tr h="2090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услуги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банка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0,39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969736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5.2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0,20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4,17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1985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757132"/>
                  </a:ext>
                </a:extLst>
              </a:tr>
              <a:tr h="274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681,88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084,69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206%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579011"/>
                  </a:ext>
                </a:extLst>
              </a:tr>
              <a:tr h="202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Прибыль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-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1 770,47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25385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681,88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314,22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924639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17,16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9766032"/>
                  </a:ext>
                </a:extLst>
              </a:tr>
              <a:tr h="1567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Тариф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39,74   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32" marR="7132" marT="7132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725284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1521" y="6031210"/>
            <a:ext cx="86672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Доходы от оказания услуги при утвержденной сумме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681,88 тыс. тенге </a:t>
            </a:r>
            <a:r>
              <a:rPr lang="ru-RU" sz="13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селе </a:t>
            </a:r>
            <a:r>
              <a:rPr lang="ru-RU" sz="13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Кигач</a:t>
            </a:r>
            <a:r>
              <a:rPr lang="ru-RU" sz="13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составили 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314,22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тыс. тенге,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что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kk-KZ" sz="1300" dirty="0">
                <a:latin typeface="Arial" panose="020B0604020202020204" pitchFamily="34" charset="0"/>
                <a:cs typeface="Arial" panose="020B0604020202020204" pitchFamily="34" charset="0"/>
              </a:rPr>
              <a:t>меньше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затрат,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предусмотренных в тарифной смете. Отклонение связано с тем, что фактические затраты показаны за 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полугодие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года.</a:t>
            </a:r>
          </a:p>
          <a:p>
            <a:pPr algn="just"/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1708" y="74697"/>
            <a:ext cx="8165180" cy="4935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по отводу сточных вод (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Кигач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) за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2024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года</a:t>
            </a:r>
          </a:p>
        </p:txBody>
      </p:sp>
      <p:pic>
        <p:nvPicPr>
          <p:cNvPr id="15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7"/>
          <p:cNvCxnSpPr/>
          <p:nvPr/>
        </p:nvCxnSpPr>
        <p:spPr>
          <a:xfrm>
            <a:off x="269603" y="692696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0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245370" y="115485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769541" y="130571"/>
            <a:ext cx="8372292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IV. Результаты реализации инвестиционной программы за 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2024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года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682256"/>
              </p:ext>
            </p:extLst>
          </p:nvPr>
        </p:nvGraphicFramePr>
        <p:xfrm>
          <a:off x="248860" y="896629"/>
          <a:ext cx="8669944" cy="3998828"/>
        </p:xfrm>
        <a:graphic>
          <a:graphicData uri="http://schemas.openxmlformats.org/drawingml/2006/table">
            <a:tbl>
              <a:tblPr firstRow="1" firstCol="1" bandRow="1"/>
              <a:tblGrid>
                <a:gridCol w="362700">
                  <a:extLst>
                    <a:ext uri="{9D8B030D-6E8A-4147-A177-3AD203B41FA5}">
                      <a16:colId xmlns:a16="http://schemas.microsoft.com/office/drawing/2014/main" val="3438971639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69001592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15483585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92788840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16391518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75408971"/>
                    </a:ext>
                  </a:extLst>
                </a:gridCol>
                <a:gridCol w="1125472">
                  <a:extLst>
                    <a:ext uri="{9D8B030D-6E8A-4147-A177-3AD203B41FA5}">
                      <a16:colId xmlns:a16="http://schemas.microsoft.com/office/drawing/2014/main" val="530110959"/>
                    </a:ext>
                  </a:extLst>
                </a:gridCol>
                <a:gridCol w="781930">
                  <a:extLst>
                    <a:ext uri="{9D8B030D-6E8A-4147-A177-3AD203B41FA5}">
                      <a16:colId xmlns:a16="http://schemas.microsoft.com/office/drawing/2014/main" val="3854365154"/>
                    </a:ext>
                  </a:extLst>
                </a:gridCol>
                <a:gridCol w="711210">
                  <a:extLst>
                    <a:ext uri="{9D8B030D-6E8A-4147-A177-3AD203B41FA5}">
                      <a16:colId xmlns:a16="http://schemas.microsoft.com/office/drawing/2014/main" val="3919579928"/>
                    </a:ext>
                  </a:extLst>
                </a:gridCol>
              </a:tblGrid>
              <a:tr h="246374">
                <a:tc rowSpan="2"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№ п/п</a:t>
                      </a:r>
                    </a:p>
                  </a:txBody>
                  <a:tcPr marL="49275" marR="492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Наименование мероприятий инвестиционной программы </a:t>
                      </a: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Единица измерения </a:t>
                      </a: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План </a:t>
                      </a:r>
                      <a:r>
                        <a:rPr lang="ru-RU" sz="10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 1 полугодие  2024 </a:t>
                      </a:r>
                      <a:r>
                        <a:rPr lang="ru-RU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год</a:t>
                      </a: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Оперативный факт</a:t>
                      </a:r>
                      <a:br>
                        <a:rPr lang="ru-RU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 </a:t>
                      </a:r>
                      <a:r>
                        <a:rPr lang="ru-RU" sz="10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полугодие 2024 года</a:t>
                      </a:r>
                      <a:endParaRPr lang="ru-RU" sz="1000" b="1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Отклонение</a:t>
                      </a:r>
                      <a:br>
                        <a:rPr lang="ru-RU" sz="900" b="1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(абс)</a:t>
                      </a: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Исполнение,</a:t>
                      </a:r>
                      <a:b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(%)</a:t>
                      </a: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990412"/>
                  </a:ext>
                </a:extLst>
              </a:tr>
              <a:tr h="7029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 </a:t>
                      </a: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Сумма инвестиций</a:t>
                      </a:r>
                      <a:b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(без налога на</a:t>
                      </a:r>
                      <a:b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добавленную</a:t>
                      </a:r>
                      <a:b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стоимость)</a:t>
                      </a: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Количество </a:t>
                      </a: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Сумма инвестиций</a:t>
                      </a:r>
                      <a:b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(без налога на</a:t>
                      </a:r>
                      <a:b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добавленную</a:t>
                      </a:r>
                      <a:b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9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стоимость)</a:t>
                      </a: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987770"/>
                  </a:ext>
                </a:extLst>
              </a:tr>
              <a:tr h="143718"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Мероприятия инвестиционной программы с 1 января 2024 года по 31 марта 2024 год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973833"/>
                  </a:ext>
                </a:extLst>
              </a:tr>
              <a:tr h="29747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'ВОС </a:t>
                      </a:r>
                      <a:r>
                        <a:rPr lang="ru-RU" sz="9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Кульсары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. Демонтаж-монтаж РВС 5000м3 №7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объект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368 442,57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56 221,57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-312 221,00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15%</a:t>
                      </a: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5042812"/>
                  </a:ext>
                </a:extLst>
              </a:tr>
              <a:tr h="250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'ВНС-8. Демонтаж-монтаж РВС 5000м3 №3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объект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483 396,99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35 379,67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-448 017,32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9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7%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3566664"/>
                  </a:ext>
                </a:extLst>
              </a:tr>
              <a:tr h="281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'Замена закрытого распределительного устройства ЗРУ-6/10кВ, КРУН-6кВ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объект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389 398,50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7039952"/>
                  </a:ext>
                </a:extLst>
              </a:tr>
              <a:tr h="281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Замена силового блока ячеек и платы управления ЧРП-10кВ. 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объект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311 306,84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5090946"/>
                  </a:ext>
                </a:extLst>
              </a:tr>
              <a:tr h="281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ВНС Каражанбас. Капитальный ремонт РВС-10000м3 №3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объект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175 070,46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3726621"/>
                  </a:ext>
                </a:extLst>
              </a:tr>
              <a:tr h="250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ВОС Кульсары. Демонтаж-монтаж РВС 5000м3 №2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объект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492 340,00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324900"/>
                  </a:ext>
                </a:extLst>
              </a:tr>
              <a:tr h="281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Капитальный ремонт с заменой внутристанционных трубопроводов ВНС-8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объект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1 008 104,67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2057610"/>
                  </a:ext>
                </a:extLst>
              </a:tr>
              <a:tr h="281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Замена технологического трубопровода В-40 Ду700 мм от ВНС-8 до ВОС Кульсары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объект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751 180,50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275" marR="492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706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39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84302" y="77676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683568" y="76643"/>
            <a:ext cx="8372292" cy="5764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V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. Результаты реализации инвестиционной программы за </a:t>
            </a:r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2024 года</a:t>
            </a:r>
          </a:p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 участку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Кульсары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-Тенгиз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170992"/>
              </p:ext>
            </p:extLst>
          </p:nvPr>
        </p:nvGraphicFramePr>
        <p:xfrm>
          <a:off x="628651" y="1268759"/>
          <a:ext cx="8047805" cy="4805338"/>
        </p:xfrm>
        <a:graphic>
          <a:graphicData uri="http://schemas.openxmlformats.org/drawingml/2006/table">
            <a:tbl>
              <a:tblPr/>
              <a:tblGrid>
                <a:gridCol w="464536">
                  <a:extLst>
                    <a:ext uri="{9D8B030D-6E8A-4147-A177-3AD203B41FA5}">
                      <a16:colId xmlns:a16="http://schemas.microsoft.com/office/drawing/2014/main" val="1022211918"/>
                    </a:ext>
                  </a:extLst>
                </a:gridCol>
                <a:gridCol w="2692855">
                  <a:extLst>
                    <a:ext uri="{9D8B030D-6E8A-4147-A177-3AD203B41FA5}">
                      <a16:colId xmlns:a16="http://schemas.microsoft.com/office/drawing/2014/main" val="1277554592"/>
                    </a:ext>
                  </a:extLst>
                </a:gridCol>
                <a:gridCol w="464536">
                  <a:extLst>
                    <a:ext uri="{9D8B030D-6E8A-4147-A177-3AD203B41FA5}">
                      <a16:colId xmlns:a16="http://schemas.microsoft.com/office/drawing/2014/main" val="382986438"/>
                    </a:ext>
                  </a:extLst>
                </a:gridCol>
                <a:gridCol w="503247">
                  <a:extLst>
                    <a:ext uri="{9D8B030D-6E8A-4147-A177-3AD203B41FA5}">
                      <a16:colId xmlns:a16="http://schemas.microsoft.com/office/drawing/2014/main" val="2211045991"/>
                    </a:ext>
                  </a:extLst>
                </a:gridCol>
                <a:gridCol w="503247">
                  <a:extLst>
                    <a:ext uri="{9D8B030D-6E8A-4147-A177-3AD203B41FA5}">
                      <a16:colId xmlns:a16="http://schemas.microsoft.com/office/drawing/2014/main" val="2524987585"/>
                    </a:ext>
                  </a:extLst>
                </a:gridCol>
                <a:gridCol w="503247">
                  <a:extLst>
                    <a:ext uri="{9D8B030D-6E8A-4147-A177-3AD203B41FA5}">
                      <a16:colId xmlns:a16="http://schemas.microsoft.com/office/drawing/2014/main" val="1948549493"/>
                    </a:ext>
                  </a:extLst>
                </a:gridCol>
                <a:gridCol w="619920">
                  <a:extLst>
                    <a:ext uri="{9D8B030D-6E8A-4147-A177-3AD203B41FA5}">
                      <a16:colId xmlns:a16="http://schemas.microsoft.com/office/drawing/2014/main" val="3716851148"/>
                    </a:ext>
                  </a:extLst>
                </a:gridCol>
                <a:gridCol w="514174">
                  <a:extLst>
                    <a:ext uri="{9D8B030D-6E8A-4147-A177-3AD203B41FA5}">
                      <a16:colId xmlns:a16="http://schemas.microsoft.com/office/drawing/2014/main" val="3054381667"/>
                    </a:ext>
                  </a:extLst>
                </a:gridCol>
                <a:gridCol w="365969">
                  <a:extLst>
                    <a:ext uri="{9D8B030D-6E8A-4147-A177-3AD203B41FA5}">
                      <a16:colId xmlns:a16="http://schemas.microsoft.com/office/drawing/2014/main" val="4132051210"/>
                    </a:ext>
                  </a:extLst>
                </a:gridCol>
                <a:gridCol w="1416074">
                  <a:extLst>
                    <a:ext uri="{9D8B030D-6E8A-4147-A177-3AD203B41FA5}">
                      <a16:colId xmlns:a16="http://schemas.microsoft.com/office/drawing/2014/main" val="45780719"/>
                    </a:ext>
                  </a:extLst>
                </a:gridCol>
              </a:tblGrid>
              <a:tr h="77420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№ п/п 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Наименование мероприятий инвестиционной программы 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Ед. </a:t>
                      </a:r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изм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Утвержденная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инвестиционная </a:t>
                      </a: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программа 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Фактическое исполнение 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мероприятий инвестиционной программы 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Откл</a:t>
                      </a:r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., </a:t>
                      </a:r>
                      <a:r>
                        <a:rPr lang="ru-RU" sz="8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абс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Выполнение,</a:t>
                      </a:r>
                    </a:p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Примечание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845170"/>
                  </a:ext>
                </a:extLst>
              </a:tr>
              <a:tr h="3338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Кол-во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Кол-во</a:t>
                      </a:r>
                      <a:endParaRPr lang="ru-RU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300482"/>
                  </a:ext>
                </a:extLst>
              </a:tr>
              <a:tr h="406101">
                <a:tc gridSpan="10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Мероприятия инвестиционной программы с 1 января 2024 года по 31 марта 2024 год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006851"/>
                  </a:ext>
                </a:extLst>
              </a:tr>
              <a:tr h="40610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ВСЕГО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462 610</a:t>
                      </a:r>
                      <a:endParaRPr lang="ru-RU" sz="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267</a:t>
                      </a:r>
                      <a:r>
                        <a:rPr lang="ru-RU" sz="8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750</a:t>
                      </a:r>
                      <a:endParaRPr lang="ru-RU" sz="8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-194 860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58%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394884"/>
                  </a:ext>
                </a:extLst>
              </a:tr>
              <a:tr h="9617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Капитальный ремонт трансформатора №1 ТДНТ-40000/110-У1 на ОРУ-110КВ ГВНС </a:t>
                      </a:r>
                      <a:r>
                        <a:rPr lang="ru-RU" sz="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Кигач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73 805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-73 805</a:t>
                      </a:r>
                    </a:p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Приказом ДКРЕМ от</a:t>
                      </a:r>
                      <a:r>
                        <a:rPr lang="ru-RU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29.02.2024 №15-ОД</a:t>
                      </a:r>
                      <a:endParaRPr lang="ru-RU" sz="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Продлен до 31.12.2024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470458"/>
                  </a:ext>
                </a:extLst>
              </a:tr>
              <a:tr h="9617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Капитальный ремонт трансформатора №2 ТДНТ-40000/110-У1 на ОРУ-110КВ ГВНС </a:t>
                      </a:r>
                      <a:r>
                        <a:rPr lang="ru-RU" sz="800" b="0" i="0" u="none" strike="noStrike" kern="12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Кигач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73 805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-73 805</a:t>
                      </a:r>
                    </a:p>
                    <a:p>
                      <a:pPr algn="ctr" rtl="0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Приказом ДКРЕМ от</a:t>
                      </a:r>
                      <a:r>
                        <a:rPr lang="ru-RU" sz="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29.02.2024 №15-ОД</a:t>
                      </a:r>
                      <a:endParaRPr lang="ru-RU" sz="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Продлен до 31.12.2024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885767"/>
                  </a:ext>
                </a:extLst>
              </a:tr>
              <a:tr h="96170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Замена подпорного насоса Д6300-80 тех.№1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объект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315 000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267 750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-47 250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Подрядчик</a:t>
                      </a:r>
                    </a:p>
                    <a:p>
                      <a:pPr algn="ctr"/>
                      <a:r>
                        <a:rPr lang="ru-RU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ТОО "Профит - Атырау"          </a:t>
                      </a:r>
                      <a:r>
                        <a:rPr lang="ru-RU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</a:t>
                      </a:r>
                    </a:p>
                    <a:p>
                      <a:pPr algn="ctr"/>
                      <a:r>
                        <a:rPr lang="ru-RU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договор № 853431/2023/1 </a:t>
                      </a:r>
                      <a:endParaRPr lang="ru-RU" sz="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ru-RU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25.05.2023</a:t>
                      </a: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385" marR="7385" marT="738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429518"/>
                  </a:ext>
                </a:extLst>
              </a:tr>
            </a:tbl>
          </a:graphicData>
        </a:graphic>
      </p:graphicFrame>
      <p:cxnSp>
        <p:nvCxnSpPr>
          <p:cNvPr id="11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981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IV. Соблюдение показателей качества и надежности регулируемых услуг и достижение показателей эффективности деятельности. Проводимая Обществом работа с потребителями. Качество 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предоставления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регулируемых </a:t>
            </a: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услуг.</a:t>
            </a:r>
            <a:endParaRPr lang="ru-RU" sz="12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12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467544" y="1343670"/>
            <a:ext cx="845126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промышленные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предприятия –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40;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нефтегазодобывающие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предприятия –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24;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коммунальные и бюджетные организации –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15;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сельхозтоваропроизводители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98.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251520" y="813011"/>
            <a:ext cx="8667285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заключены договора на поставку воды по магистральным трубопроводам со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177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потребителями, в том числе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269603" y="2636912"/>
            <a:ext cx="8667285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Наиболее крупными потребителями являются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467544" y="2924944"/>
            <a:ext cx="845126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ГКП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Озенинвест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АО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Каражанбасмунай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ГКП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Жылыойсу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ТОО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Тенгизшевройл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ГКП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Бейнеусусервис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» 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ГКП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Турмыс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-Сервис» </a:t>
            </a:r>
          </a:p>
          <a:p>
            <a:pPr marL="285750" indent="-285750"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ТОО «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Karabatan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Utility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57F0BD6-6939-4827-BE63-AF698716B8B9}"/>
              </a:ext>
            </a:extLst>
          </p:cNvPr>
          <p:cNvSpPr/>
          <p:nvPr/>
        </p:nvSpPr>
        <p:spPr>
          <a:xfrm>
            <a:off x="251519" y="4797152"/>
            <a:ext cx="866728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chemeClr val="tx1"/>
              </a:buClr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соответствии с Законом РК «О естественных монополиях» всем потребителям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обеспечиваются равные условия доступа.</a:t>
            </a:r>
          </a:p>
          <a:p>
            <a:pPr algn="just">
              <a:buClr>
                <a:schemeClr val="tx1"/>
              </a:buClr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chemeClr val="tx1"/>
              </a:buClr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Показатели эффективности деятельности, качества и надежности регулируемых услуг для Товарищества не утверждались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946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ик 52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Ц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е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л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и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и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в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е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с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к</a:t>
            </a:r>
            <a:r>
              <a:rPr lang="ru-KZ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а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Отчета ТОО «Магистральный Водовод»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56" name="Title 3"/>
          <p:cNvSpPr txBox="1">
            <a:spLocks/>
          </p:cNvSpPr>
          <p:nvPr/>
        </p:nvSpPr>
        <p:spPr>
          <a:xfrm>
            <a:off x="251520" y="836712"/>
            <a:ext cx="8685368" cy="974215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50" tIns="45724" rIns="91450" bIns="45724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  <a:tabLst>
                <a:tab pos="0" algn="l"/>
              </a:tabLst>
            </a:pP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Целями </a:t>
            </a:r>
            <a:r>
              <a:rPr lang="ru-RU" altLang="ru-RU" sz="1400" b="1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отчета ТОО «Магистральный Водовод»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являются: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534988" indent="-263525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0" algn="l"/>
                <a:tab pos="627063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усиление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системы защиты прав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потребителей;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534988" indent="-263525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0" algn="l"/>
                <a:tab pos="627063" algn="l"/>
              </a:tabLst>
            </a:pP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обеспечение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прозрачности деятельности субъектов естественных монополий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4335" y="3860331"/>
            <a:ext cx="8748145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sz="1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600"/>
              </a:spcBef>
            </a:pP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100421"/>
            <a:ext cx="8568951" cy="3084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Повестка слушания:</a:t>
            </a: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сведения о Товариществе;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производственные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показатели деятельности Товарищества за отчетный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утвержденных тарифных смет за отчетный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исполнение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утвержденной инвестиционной программы за отчетный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период;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4988" indent="-263525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соблюдение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показателей качества и надежности регулируемых услуг и достижения показателей эффективности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деятельности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b="1" dirty="0">
              <a:solidFill>
                <a:schemeClr val="tx1"/>
              </a:solidFill>
              <a:latin typeface="Roboto Light"/>
              <a:cs typeface="Arial" panose="020B0604020202020204" pitchFamily="34" charset="0"/>
            </a:endParaRPr>
          </a:p>
        </p:txBody>
      </p:sp>
      <p:pic>
        <p:nvPicPr>
          <p:cNvPr id="9" name="Рисунок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1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769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988840"/>
            <a:ext cx="9133108" cy="223224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altLang="ru-RU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</a:t>
            </a:r>
            <a:endParaRPr lang="ru-RU" altLang="ru-RU" sz="1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0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I. Общие сведения ТОО «Магистральный Водовод»</a:t>
            </a: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51520" y="933840"/>
            <a:ext cx="8658411" cy="30847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Решением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Совета директоров АО «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КазТрансОйл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» было создано ТОО «Магистральный Водовод», со 100%-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ым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участием АО «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КазТрансОйл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».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29 июня 2018 года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Товариществом было приобретено имущество магистрального водовода «Астрахань-Мангышлак» (договор купли-продажи имущества магистрального водовода «Астрахань-Мангышлак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»,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заключенный между Товариществом и КТО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).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Основной деятельностью 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Товарищества является подача воды по магистральным трубопроводам в районы Атырауской и 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Мангистауской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областей</a:t>
            </a:r>
            <a:r>
              <a:rPr lang="ru-RU" sz="1600" dirty="0" smtClean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Roboto Light"/>
              <a:cs typeface="Arial" panose="020B0604020202020204" pitchFamily="34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Товарищество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приказом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Председателя </a:t>
            </a:r>
            <a:r>
              <a:rPr lang="ru-RU" sz="1600" dirty="0" err="1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КРЕМЗКиПП</a:t>
            </a:r>
            <a:r>
              <a:rPr lang="ru-RU" sz="1600" dirty="0">
                <a:solidFill>
                  <a:schemeClr val="tx1"/>
                </a:solidFill>
                <a:latin typeface="Roboto Light"/>
                <a:cs typeface="Arial" panose="020B0604020202020204" pitchFamily="34" charset="0"/>
              </a:rPr>
              <a:t> МНЭ РК от 11 октября 2018 года №243-ОД включен в Республиканский раздел Государственного регистра субъектов естественных монополий.</a:t>
            </a:r>
          </a:p>
        </p:txBody>
      </p:sp>
      <p:cxnSp>
        <p:nvCxnSpPr>
          <p:cNvPr id="1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457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Прямоугольник 50"/>
          <p:cNvSpPr/>
          <p:nvPr/>
        </p:nvSpPr>
        <p:spPr>
          <a:xfrm>
            <a:off x="435981" y="1247070"/>
            <a:ext cx="8280920" cy="715589"/>
          </a:xfrm>
          <a:prstGeom prst="rect">
            <a:avLst/>
          </a:prstGeom>
        </p:spPr>
        <p:txBody>
          <a:bodyPr wrap="square" lIns="91450" tIns="45724" rIns="91450" bIns="45724">
            <a:spAutoFit/>
          </a:bodyPr>
          <a:lstStyle/>
          <a:p>
            <a:pPr marL="214341" indent="-214341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ru-RU" sz="97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41" indent="-214341" algn="just"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ru-RU" sz="97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0" algn="l"/>
              </a:tabLst>
            </a:pP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tabLst>
                <a:tab pos="0" algn="l"/>
              </a:tabLst>
            </a:pP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2" descr="E:\Isken\Работа\КазТрансОйл\Медиа\pic37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08" y="1220460"/>
            <a:ext cx="1401873" cy="1155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 descr="D:\Iskendir\Сотрудники\Мои\КазТрансОйл\Медиа\pic43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92" y="2755322"/>
            <a:ext cx="1321704" cy="843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34713" y="1220459"/>
            <a:ext cx="2210175" cy="115575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Протяженность Водопровода    </a:t>
            </a:r>
          </a:p>
          <a:p>
            <a:pPr algn="ctr"/>
            <a:r>
              <a:rPr lang="kk-KZ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2105 км.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23408" y="2615273"/>
            <a:ext cx="2210174" cy="115918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Водоносная станция 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kk-KZ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ед.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34713" y="5315195"/>
            <a:ext cx="2198869" cy="113814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Насосные агрегаты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 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ед.</a:t>
            </a:r>
            <a:endParaRPr lang="ru-RU" sz="1400" b="1" dirty="0">
              <a:solidFill>
                <a:schemeClr val="bg1"/>
              </a:solidFill>
              <a:latin typeface="Roboto Light"/>
              <a:cs typeface="Arial" panose="020B0604020202020204" pitchFamily="34" charset="0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4105614" y="1412775"/>
            <a:ext cx="4855760" cy="201622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pPr algn="ctr"/>
            <a:endParaRPr lang="ru-RU" sz="12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 аварий за первое полугодие </a:t>
            </a:r>
            <a:r>
              <a:rPr lang="ru-RU" sz="12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ru-RU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 </a:t>
            </a:r>
            <a:endParaRPr lang="ru-RU" sz="135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1723409" y="4004472"/>
            <a:ext cx="2221480" cy="10807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Резервуары</a:t>
            </a:r>
            <a:endParaRPr lang="ru-RU" sz="14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26 ед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6" name="Picture 2" descr="D:\Iskendir\Сотрудники\Мои\КазТрансОйл\Медиа\pic4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9" y="4106304"/>
            <a:ext cx="1541181" cy="912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0809" y="5405294"/>
            <a:ext cx="1314848" cy="1052628"/>
          </a:xfrm>
          <a:prstGeom prst="rect">
            <a:avLst/>
          </a:prstGeom>
        </p:spPr>
      </p:pic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CD1BB940-C556-4CF8-837D-7337DBDA2A5F}"/>
              </a:ext>
            </a:extLst>
          </p:cNvPr>
          <p:cNvSpPr/>
          <p:nvPr/>
        </p:nvSpPr>
        <p:spPr>
          <a:xfrm>
            <a:off x="4105614" y="4176019"/>
            <a:ext cx="4855760" cy="216394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  <a:p>
            <a:pPr algn="ctr"/>
            <a:endParaRPr lang="ru-RU" sz="1200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Количество</a:t>
            </a:r>
            <a:r>
              <a:rPr lang="en-US" sz="1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инцидентов за первое полугодие 2024 года </a:t>
            </a:r>
          </a:p>
          <a:p>
            <a:pPr algn="ctr"/>
            <a:endParaRPr lang="ru-RU" sz="1200" b="1" u="sng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Товариществом была проведена работа по устранению инцидентов. Простоя водовода не было. Были обеспечены качество, надежность и безопасность услуг.</a:t>
            </a:r>
            <a:endParaRPr lang="ru-RU" sz="13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Производственные показатели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деятельности ТОО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«Магистральный Водовод» </a:t>
            </a:r>
          </a:p>
        </p:txBody>
      </p:sp>
      <p:pic>
        <p:nvPicPr>
          <p:cNvPr id="22" name="Рисунок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11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19" y="764704"/>
            <a:ext cx="8667285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kk-KZ" alt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</a:t>
            </a:r>
            <a:r>
              <a:rPr lang="ru-RU" alt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отчетном периоде оказывало следующие регулируемые </a:t>
            </a:r>
            <a:r>
              <a:rPr lang="ru-RU" alt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услуги:</a:t>
            </a:r>
            <a:endParaRPr lang="ru-RU" sz="13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по подаче воды по магистральным трубопроводам;</a:t>
            </a:r>
            <a:endParaRPr lang="en-US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 подаче воды по магистральному трубопроводу «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Кульсары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-Тенгиз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услугу по передаче электрической энергии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 производству, передаче и распределению тепловой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энергии;</a:t>
            </a:r>
          </a:p>
          <a:p>
            <a:pPr marL="357188" indent="-17938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по отводу сточных вод (поселок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Кигач,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ВНС-8 города Кульсары (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Промзона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Жылыойского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района).</a:t>
            </a:r>
          </a:p>
        </p:txBody>
      </p:sp>
      <p:sp>
        <p:nvSpPr>
          <p:cNvPr id="19" name="TextBox 7"/>
          <p:cNvSpPr txBox="1">
            <a:spLocks noChangeArrowheads="1"/>
          </p:cNvSpPr>
          <p:nvPr/>
        </p:nvSpPr>
        <p:spPr bwMode="auto">
          <a:xfrm>
            <a:off x="251520" y="2976317"/>
            <a:ext cx="8667284" cy="5246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>
              <a:defRPr sz="1662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</a:rPr>
              <a:t>Информация по доходам от регулируемой деятельности</a:t>
            </a:r>
            <a:endParaRPr lang="kk-KZ" altLang="ru-RU" sz="1600" b="1" dirty="0">
              <a:solidFill>
                <a:schemeClr val="accent5">
                  <a:lumMod val="50000"/>
                </a:schemeClr>
              </a:solidFill>
              <a:latin typeface="Roboto Light"/>
            </a:endParaRPr>
          </a:p>
        </p:txBody>
      </p:sp>
      <p:graphicFrame>
        <p:nvGraphicFramePr>
          <p:cNvPr id="20" name="Таблица 2">
            <a:extLst>
              <a:ext uri="{FF2B5EF4-FFF2-40B4-BE49-F238E27FC236}">
                <a16:creationId xmlns:a16="http://schemas.microsoft.com/office/drawing/2014/main" id="{1D3DB771-9590-431D-81CA-FE040A47E8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507466"/>
              </p:ext>
            </p:extLst>
          </p:nvPr>
        </p:nvGraphicFramePr>
        <p:xfrm>
          <a:off x="251519" y="3560784"/>
          <a:ext cx="8667286" cy="2688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78">
                  <a:extLst>
                    <a:ext uri="{9D8B030D-6E8A-4147-A177-3AD203B41FA5}">
                      <a16:colId xmlns:a16="http://schemas.microsoft.com/office/drawing/2014/main" val="3503628699"/>
                    </a:ext>
                  </a:extLst>
                </a:gridCol>
                <a:gridCol w="6729566">
                  <a:extLst>
                    <a:ext uri="{9D8B030D-6E8A-4147-A177-3AD203B41FA5}">
                      <a16:colId xmlns:a16="http://schemas.microsoft.com/office/drawing/2014/main" val="1214937824"/>
                    </a:ext>
                  </a:extLst>
                </a:gridCol>
                <a:gridCol w="1448042">
                  <a:extLst>
                    <a:ext uri="{9D8B030D-6E8A-4147-A177-3AD203B41FA5}">
                      <a16:colId xmlns:a16="http://schemas.microsoft.com/office/drawing/2014/main" val="1876162679"/>
                    </a:ext>
                  </a:extLst>
                </a:gridCol>
              </a:tblGrid>
              <a:tr h="732312">
                <a:tc>
                  <a:txBody>
                    <a:bodyPr/>
                    <a:lstStyle/>
                    <a:p>
                      <a:pPr marL="0" marR="0" lvl="0" indent="0" algn="ctr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№</a:t>
                      </a:r>
                      <a:r>
                        <a:rPr lang="ru-RU" sz="1200" b="1" i="0" baseline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 п/п</a:t>
                      </a:r>
                      <a:endParaRPr lang="ru-RU" sz="1200" b="1" i="0" dirty="0" smtClean="0">
                        <a:solidFill>
                          <a:schemeClr val="bg1"/>
                        </a:solidFill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noProof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Услуга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0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Доход за </a:t>
                      </a:r>
                      <a:r>
                        <a:rPr lang="en-US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Roboto Light"/>
                          <a:cs typeface="Arial" panose="020B0604020202020204" pitchFamily="34" charset="0"/>
                        </a:rPr>
                        <a:t> полугодие 2024 года</a:t>
                      </a: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916940"/>
                  </a:ext>
                </a:extLst>
              </a:tr>
              <a:tr h="32273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Услуга по подаче воды по магистральным трубопроводам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8 725 344,19</a:t>
                      </a:r>
                      <a:endParaRPr lang="ru-RU" sz="1200" b="1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7723011"/>
                  </a:ext>
                </a:extLst>
              </a:tr>
              <a:tr h="37981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Услуга по подаче воды по магистральному трубопроводу «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Кульсары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-Тенгиз»</a:t>
                      </a:r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587 009,50</a:t>
                      </a:r>
                      <a:endParaRPr lang="ru-KZ" sz="1200" dirty="0">
                        <a:solidFill>
                          <a:schemeClr val="tx1"/>
                        </a:solidFill>
                        <a:latin typeface="Roboto Light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4025444"/>
                  </a:ext>
                </a:extLst>
              </a:tr>
              <a:tr h="29462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Производство,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п</a:t>
                      </a:r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ередача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и</a:t>
                      </a:r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 распределение тепловой энергии 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200" b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185,28</a:t>
                      </a:r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endParaRPr lang="ru-KZ" sz="1200" b="1" dirty="0">
                        <a:solidFill>
                          <a:schemeClr val="tx1"/>
                        </a:solidFill>
                        <a:latin typeface="Roboto Light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849357"/>
                  </a:ext>
                </a:extLst>
              </a:tr>
              <a:tr h="29462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Передача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э</a:t>
                      </a:r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лектроэнергии</a:t>
                      </a: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453,48 </a:t>
                      </a:r>
                      <a:endParaRPr lang="ru-KZ" sz="1200" dirty="0">
                        <a:solidFill>
                          <a:schemeClr val="tx1"/>
                        </a:solidFill>
                        <a:latin typeface="Roboto Light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1721370"/>
                  </a:ext>
                </a:extLst>
              </a:tr>
              <a:tr h="29462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Roboto Light"/>
                          <a:cs typeface="Arial" panose="020B0604020202020204" pitchFamily="34" charset="0"/>
                        </a:rPr>
                        <a:t>5</a:t>
                      </a:r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latin typeface="Roboto Light"/>
                          <a:cs typeface="Arial" panose="020B0604020202020204" pitchFamily="34" charset="0"/>
                        </a:rPr>
                        <a:t>Отвод</a:t>
                      </a:r>
                      <a:r>
                        <a:rPr lang="ru-RU" sz="1200" baseline="0" dirty="0">
                          <a:latin typeface="Roboto Light"/>
                          <a:cs typeface="Arial" panose="020B0604020202020204" pitchFamily="34" charset="0"/>
                        </a:rPr>
                        <a:t> сточных </a:t>
                      </a:r>
                      <a:r>
                        <a:rPr lang="ru-RU" sz="1200" baseline="0" dirty="0" smtClean="0">
                          <a:latin typeface="Roboto Light"/>
                          <a:cs typeface="Arial" panose="020B0604020202020204" pitchFamily="34" charset="0"/>
                        </a:rPr>
                        <a:t>вод </a:t>
                      </a:r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548,59</a:t>
                      </a:r>
                      <a:endParaRPr lang="ru-KZ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2554858"/>
                  </a:ext>
                </a:extLst>
              </a:tr>
              <a:tr h="369346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1" dirty="0" smtClean="0">
                          <a:latin typeface="Roboto Light"/>
                          <a:cs typeface="Arial" panose="020B0604020202020204" pitchFamily="34" charset="0"/>
                        </a:rPr>
                        <a:t>Всего</a:t>
                      </a:r>
                      <a:endParaRPr lang="ru-RU" sz="1200" b="1" dirty="0">
                        <a:latin typeface="Roboto Light"/>
                        <a:cs typeface="Arial" panose="020B0604020202020204" pitchFamily="34" charset="0"/>
                      </a:endParaRPr>
                    </a:p>
                  </a:txBody>
                  <a:tcPr marL="121860" marR="121860" marT="45714" marB="4571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ru-RU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 </a:t>
                      </a:r>
                      <a:r>
                        <a:rPr lang="en-US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317 541,0</a:t>
                      </a:r>
                      <a:r>
                        <a:rPr lang="ru-RU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lang="ru-KZ" sz="12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07" marR="91407" marT="45703" marB="45703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7846867"/>
                  </a:ext>
                </a:extLst>
              </a:tr>
            </a:tbl>
          </a:graphicData>
        </a:graphic>
      </p:graphicFrame>
      <p:sp>
        <p:nvSpPr>
          <p:cNvPr id="11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Регулируемые услуги </a:t>
            </a:r>
          </a:p>
        </p:txBody>
      </p:sp>
      <p:pic>
        <p:nvPicPr>
          <p:cNvPr id="14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555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51519" y="1628800"/>
            <a:ext cx="866728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отчетном периоде услуга по подаче воды оказывалась согласно тарифам, утвержденным приказом Департамента Комитета по регулированию естественных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монополий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Министерства национальной экономики Республики Казахстан по Атырауской области 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№9-ОД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15 февраля 2024 года.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80861" y="3450607"/>
            <a:ext cx="1082169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222407"/>
              </p:ext>
            </p:extLst>
          </p:nvPr>
        </p:nvGraphicFramePr>
        <p:xfrm>
          <a:off x="251519" y="2816210"/>
          <a:ext cx="8667285" cy="33490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67007">
                  <a:extLst>
                    <a:ext uri="{9D8B030D-6E8A-4147-A177-3AD203B41FA5}">
                      <a16:colId xmlns:a16="http://schemas.microsoft.com/office/drawing/2014/main" val="3620113325"/>
                    </a:ext>
                  </a:extLst>
                </a:gridCol>
                <a:gridCol w="1950139">
                  <a:extLst>
                    <a:ext uri="{9D8B030D-6E8A-4147-A177-3AD203B41FA5}">
                      <a16:colId xmlns:a16="http://schemas.microsoft.com/office/drawing/2014/main" val="3916629047"/>
                    </a:ext>
                  </a:extLst>
                </a:gridCol>
                <a:gridCol w="1950139">
                  <a:extLst>
                    <a:ext uri="{9D8B030D-6E8A-4147-A177-3AD203B41FA5}">
                      <a16:colId xmlns:a16="http://schemas.microsoft.com/office/drawing/2014/main" val="2209023625"/>
                    </a:ext>
                  </a:extLst>
                </a:gridCol>
              </a:tblGrid>
              <a:tr h="4930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потребителей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Единица измерения без НДС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Департаментом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167735"/>
                  </a:ext>
                </a:extLst>
              </a:tr>
              <a:tr h="71402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0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население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 бюджетные и некоммерческие организации, а также другие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предприятия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оказывающие коммунальные услуги населению, бюджетным и некоммерческим организациям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тенге/м³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4523540"/>
                  </a:ext>
                </a:extLst>
              </a:tr>
              <a:tr h="71402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сельскохозяйственный 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товаропроизводитель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тенге/м³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64,98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4927187"/>
                  </a:ext>
                </a:extLst>
              </a:tr>
              <a:tr h="71402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промышленные 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предприятия и другие коммерческие организации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тенге/м³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683,75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4169650"/>
                  </a:ext>
                </a:extLst>
              </a:tr>
              <a:tr h="71402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нефтегазодобывающие </a:t>
                      </a:r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предприятия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тенге/м³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2 044,51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1539519"/>
                  </a:ext>
                </a:extLst>
              </a:tr>
            </a:tbl>
          </a:graphicData>
        </a:graphic>
      </p:graphicFrame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Тариф на услугу по подаче воды по магистральным трубопроводам</a:t>
            </a:r>
          </a:p>
        </p:txBody>
      </p:sp>
      <p:pic>
        <p:nvPicPr>
          <p:cNvPr id="15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51520" y="961564"/>
            <a:ext cx="8667285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alt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Товарищество </a:t>
            </a:r>
            <a:r>
              <a:rPr lang="ru-RU" alt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сегодняшний день включено в республиканский раздел Государственного регистра субъектов естественной монополии по </a:t>
            </a:r>
            <a:r>
              <a:rPr lang="ru-RU" alt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подаче воды по магистральным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трубопроводам.</a:t>
            </a:r>
            <a:endParaRPr lang="ru-RU" altLang="ru-RU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45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242622"/>
              </p:ext>
            </p:extLst>
          </p:nvPr>
        </p:nvGraphicFramePr>
        <p:xfrm>
          <a:off x="251520" y="795500"/>
          <a:ext cx="8667286" cy="3316969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4258477">
                  <a:extLst>
                    <a:ext uri="{9D8B030D-6E8A-4147-A177-3AD203B41FA5}">
                      <a16:colId xmlns:a16="http://schemas.microsoft.com/office/drawing/2014/main" val="1214403513"/>
                    </a:ext>
                  </a:extLst>
                </a:gridCol>
                <a:gridCol w="1954312">
                  <a:extLst>
                    <a:ext uri="{9D8B030D-6E8A-4147-A177-3AD203B41FA5}">
                      <a16:colId xmlns:a16="http://schemas.microsoft.com/office/drawing/2014/main" val="3129136375"/>
                    </a:ext>
                  </a:extLst>
                </a:gridCol>
                <a:gridCol w="1202654">
                  <a:extLst>
                    <a:ext uri="{9D8B030D-6E8A-4147-A177-3AD203B41FA5}">
                      <a16:colId xmlns:a16="http://schemas.microsoft.com/office/drawing/2014/main" val="1288057806"/>
                    </a:ext>
                  </a:extLst>
                </a:gridCol>
                <a:gridCol w="1251843">
                  <a:extLst>
                    <a:ext uri="{9D8B030D-6E8A-4147-A177-3AD203B41FA5}">
                      <a16:colId xmlns:a16="http://schemas.microsoft.com/office/drawing/2014/main" val="2630384020"/>
                    </a:ext>
                  </a:extLst>
                </a:gridCol>
              </a:tblGrid>
              <a:tr h="10786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Участок/группа потребителей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Принято уполномоченным органом объем поставленных услуг</a:t>
                      </a: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тыс.м³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 факту за </a:t>
                      </a: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полугодие 2024 года, </a:t>
                      </a: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Объем, </a:t>
                      </a: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тыс.м³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Отклонение, </a:t>
                      </a:r>
                      <a:b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Объем, </a:t>
                      </a:r>
                      <a:r>
                        <a:rPr lang="ru-RU" sz="11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тыс.м³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288523"/>
                  </a:ext>
                </a:extLst>
              </a:tr>
              <a:tr h="834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Население,  бюджетные и некоммерческие организации, а также другие предприятия, оказывающие коммунальные услуги населению, бюджетным и некоммерческим организациям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15 202,28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7537,92</a:t>
                      </a: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- 7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664,36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7103683"/>
                  </a:ext>
                </a:extLst>
              </a:tr>
              <a:tr h="388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Сельхозтоваропроизводители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430,50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67,71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362,79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9170311"/>
                  </a:ext>
                </a:extLst>
              </a:tr>
              <a:tr h="4314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Промышленные предприятия и другие коммерческие организации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044,63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1209,92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 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834,71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1159716"/>
                  </a:ext>
                </a:extLst>
              </a:tr>
              <a:tr h="363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Нефтегазодобывающие предприятия 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215,16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3929,53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7285,63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983728"/>
                  </a:ext>
                </a:extLst>
              </a:tr>
              <a:tr h="220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892,57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12 745,08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18 147,49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309029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7405" y="4258250"/>
            <a:ext cx="870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отчетном периоде объем оказанных услуг составил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745,08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тыс.м³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, что на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147,49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тыс.м³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ниже годового объема, утвержденного в тарифной смете. </a:t>
            </a:r>
            <a:r>
              <a:rPr lang="kk-KZ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Фактические объемы 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kk-KZ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полугодие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2024 года ниже показателя аналогичного периода 2023 года на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1 36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1,99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тыс.м³.</a:t>
            </a:r>
            <a:endParaRPr lang="ru-RU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Фактический объем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поставки воды за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первое полугодие 2024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составил 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745,08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тыс. м3 </a:t>
            </a:r>
            <a:r>
              <a:rPr lang="ru-RU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из них:</a:t>
            </a:r>
            <a:endParaRPr lang="en-US" sz="1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9263" lvl="0" indent="-285750" algn="just">
              <a:buFont typeface="Arial" panose="020B0604020202020204" pitchFamily="34" charset="0"/>
              <a:buChar char="•"/>
            </a:pP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59,14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- коммунальные </a:t>
            </a:r>
            <a:r>
              <a:rPr lang="ru-RU" sz="13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предприятия, население, бюджетные 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организации;</a:t>
            </a:r>
            <a:endParaRPr lang="en-US" sz="13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49263" lvl="0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0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,8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- нефтегазодобывающие компании;</a:t>
            </a:r>
            <a:endParaRPr lang="en-US" sz="13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49263" lvl="0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9,</a:t>
            </a:r>
            <a:r>
              <a:rPr lang="en-US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49</a:t>
            </a: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- промышленные предприятия;</a:t>
            </a:r>
            <a:endParaRPr lang="en-US" sz="13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449263" lvl="0" indent="-285750" algn="just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0,53%</a:t>
            </a:r>
            <a:r>
              <a:rPr lang="ru-RU" sz="13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- сельхоз товаропроизводители</a:t>
            </a:r>
            <a:r>
              <a:rPr lang="ru-RU" sz="13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71708" y="130571"/>
            <a:ext cx="8165180" cy="3817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II.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Объемы подачи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воды за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 полугодие 2024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года</a:t>
            </a:r>
          </a:p>
        </p:txBody>
      </p:sp>
      <p:pic>
        <p:nvPicPr>
          <p:cNvPr id="15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413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695505"/>
              </p:ext>
            </p:extLst>
          </p:nvPr>
        </p:nvGraphicFramePr>
        <p:xfrm>
          <a:off x="331175" y="665697"/>
          <a:ext cx="8608889" cy="59259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550">
                  <a:extLst>
                    <a:ext uri="{9D8B030D-6E8A-4147-A177-3AD203B41FA5}">
                      <a16:colId xmlns:a16="http://schemas.microsoft.com/office/drawing/2014/main" val="1985234548"/>
                    </a:ext>
                  </a:extLst>
                </a:gridCol>
                <a:gridCol w="3569661">
                  <a:extLst>
                    <a:ext uri="{9D8B030D-6E8A-4147-A177-3AD203B41FA5}">
                      <a16:colId xmlns:a16="http://schemas.microsoft.com/office/drawing/2014/main" val="1991543743"/>
                    </a:ext>
                  </a:extLst>
                </a:gridCol>
                <a:gridCol w="754714">
                  <a:extLst>
                    <a:ext uri="{9D8B030D-6E8A-4147-A177-3AD203B41FA5}">
                      <a16:colId xmlns:a16="http://schemas.microsoft.com/office/drawing/2014/main" val="3420659016"/>
                    </a:ext>
                  </a:extLst>
                </a:gridCol>
                <a:gridCol w="1196949">
                  <a:extLst>
                    <a:ext uri="{9D8B030D-6E8A-4147-A177-3AD203B41FA5}">
                      <a16:colId xmlns:a16="http://schemas.microsoft.com/office/drawing/2014/main" val="2820899525"/>
                    </a:ext>
                  </a:extLst>
                </a:gridCol>
                <a:gridCol w="1599462">
                  <a:extLst>
                    <a:ext uri="{9D8B030D-6E8A-4147-A177-3AD203B41FA5}">
                      <a16:colId xmlns:a16="http://schemas.microsoft.com/office/drawing/2014/main" val="2612817758"/>
                    </a:ext>
                  </a:extLst>
                </a:gridCol>
                <a:gridCol w="1138553">
                  <a:extLst>
                    <a:ext uri="{9D8B030D-6E8A-4147-A177-3AD203B41FA5}">
                      <a16:colId xmlns:a16="http://schemas.microsoft.com/office/drawing/2014/main" val="2657676331"/>
                    </a:ext>
                  </a:extLst>
                </a:gridCol>
              </a:tblGrid>
              <a:tr h="5989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№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9-ОД 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en-US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US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.202</a:t>
                      </a:r>
                      <a:r>
                        <a:rPr lang="en-US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сложившиеся показатели тарифной сметы за </a:t>
                      </a:r>
                      <a:r>
                        <a:rPr lang="en-US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полугодие 2024 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года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в процентах (приказ ДКРЕМ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№9-ОД 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15.02.2024г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.)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929577"/>
                  </a:ext>
                </a:extLst>
              </a:tr>
              <a:tr h="271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производство товаров и предоставление услуг, 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в 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15 412 378,28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r>
                        <a:rPr lang="en-US" sz="9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070 564,01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7571841"/>
                  </a:ext>
                </a:extLst>
              </a:tr>
              <a:tr h="1560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материальные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затраты, всего, в 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5 399 809,01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706 981,46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5496459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Сырье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материалы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254 501,63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109 381,69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8603650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Технологические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1 019 672,45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238</a:t>
                      </a:r>
                      <a:r>
                        <a:rPr lang="en-US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201,06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9734341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ГСМ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32 526,14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25 749,67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8938291"/>
                  </a:ext>
                </a:extLst>
              </a:tr>
              <a:tr h="1315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Топливо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349,12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4 339,99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222%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6872422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Энергия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091 759,67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329 309,05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299709"/>
                  </a:ext>
                </a:extLst>
              </a:tr>
              <a:tr h="225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оплату труда, всего, в </a:t>
                      </a:r>
                      <a:r>
                        <a:rPr lang="ru-RU" sz="9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3 784 910,36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9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283 923,86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-66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562736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 производственного персонала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3 416 215,90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1 120 804,83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-67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593209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и соцотчисления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292 086,46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127 944,12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-56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5355147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76 608,00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35 174,91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-54%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4785554"/>
                  </a:ext>
                </a:extLst>
              </a:tr>
              <a:tr h="225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3 895 106,11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5 208 067,85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34%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847238"/>
                  </a:ext>
                </a:extLst>
              </a:tr>
              <a:tr h="2250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(расшифровать)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2 332 552,81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2 871 590,84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0294610"/>
                  </a:ext>
                </a:extLst>
              </a:tr>
              <a:tr h="271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kk-KZ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</a:t>
                      </a:r>
                      <a:r>
                        <a:rPr lang="ru-RU" sz="9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атраты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поверку и аттестацию приборов учета, лабораторий, обследования </a:t>
                      </a:r>
                      <a:r>
                        <a:rPr lang="ru-RU" sz="9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энергооборудования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r>
                        <a:rPr lang="en-US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443,85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3 793,91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3980314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дератизационные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дезинфекционные, дезинсекционные работы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653,12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586,63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2453770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охрана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труда и техника безопасности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013,50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190,79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468895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услуги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связи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606,80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610,89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045792"/>
                  </a:ext>
                </a:extLst>
              </a:tr>
              <a:tr h="2714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командировочные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( в том числе связанные с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подготовкой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кадров)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44 001,43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r>
                        <a:rPr lang="en-US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436,74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7359019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4.6.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диагностические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работы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5 521,30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9 448,07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1410979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подготовка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кадров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r>
                        <a:rPr lang="en-US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423,75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1 128,50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5030530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охрана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окружающей среды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23 219,25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19 417,39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5223476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4.9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обязательные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 страхования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7 701,81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8 600,17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9319278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вневедомственная 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охрана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288 321,67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381 424,71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32</a:t>
                      </a:r>
                      <a:r>
                        <a:rPr lang="ru-RU" sz="9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266537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аренда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основных средств общехозяйственного назначения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7 988,17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6 382,22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5805540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содержание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производственных зданий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107</a:t>
                      </a:r>
                      <a:r>
                        <a:rPr lang="en-US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347,23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67 823,72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7492507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налоги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другие выплаты в бюджет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812 661,67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1 655</a:t>
                      </a:r>
                      <a:r>
                        <a:rPr lang="en-US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092,15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104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9031344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4.14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обязательный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медосмотр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32 607,58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19 399,50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915139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другие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затраты (услуги сторонних организаций)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945</a:t>
                      </a:r>
                      <a:r>
                        <a:rPr lang="en-US" sz="9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076,83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664 844,86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2993993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Почтовые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канцелярские расходы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1 354,66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665,47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5072164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Содержание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автотранспорта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610,20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883,21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840523"/>
                  </a:ext>
                </a:extLst>
              </a:tr>
              <a:tr h="1537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Юридические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консалтинговые услуги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7 861,91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0%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2273667"/>
                  </a:ext>
                </a:extLst>
              </a:tr>
            </a:tbl>
          </a:graphicData>
        </a:graphic>
      </p:graphicFrame>
      <p:sp>
        <p:nvSpPr>
          <p:cNvPr id="9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1708" y="130570"/>
            <a:ext cx="8165180" cy="5351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на услуги по подаче воды по магистральным трубопроводам за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2024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года</a:t>
            </a:r>
          </a:p>
        </p:txBody>
      </p:sp>
      <p:pic>
        <p:nvPicPr>
          <p:cNvPr id="12" name="Рисунок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7"/>
          <p:cNvCxnSpPr/>
          <p:nvPr/>
        </p:nvCxnSpPr>
        <p:spPr>
          <a:xfrm>
            <a:off x="301976" y="665697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659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5071431"/>
            <a:ext cx="8667284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Освоение затрат по услуге по подаче воды составило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11 672 580,82 тыс. тенге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что на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30%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меньше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затрат, предусмотренных в тарифной смете,  фактические затраты показаны за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полугодие.</a:t>
            </a:r>
          </a:p>
          <a:p>
            <a:pPr algn="just"/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Доход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от оказания услуги при утвержденной сумме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16 596 146,28 тыс</a:t>
            </a:r>
            <a:r>
              <a:rPr lang="ru-RU" sz="1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тенге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составил </a:t>
            </a:r>
            <a:r>
              <a:rPr lang="en-US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8 725 344,19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тенге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, что на 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11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kk-KZ" sz="1100" dirty="0">
                <a:latin typeface="Arial" panose="020B0604020202020204" pitchFamily="34" charset="0"/>
                <a:cs typeface="Arial" panose="020B0604020202020204" pitchFamily="34" charset="0"/>
              </a:rPr>
              <a:t>меньше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затрат предусмотренных в тарифной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смете.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882320"/>
              </p:ext>
            </p:extLst>
          </p:nvPr>
        </p:nvGraphicFramePr>
        <p:xfrm>
          <a:off x="253163" y="759598"/>
          <a:ext cx="8667285" cy="68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886">
                  <a:extLst>
                    <a:ext uri="{9D8B030D-6E8A-4147-A177-3AD203B41FA5}">
                      <a16:colId xmlns:a16="http://schemas.microsoft.com/office/drawing/2014/main" val="395708809"/>
                    </a:ext>
                  </a:extLst>
                </a:gridCol>
                <a:gridCol w="3469777">
                  <a:extLst>
                    <a:ext uri="{9D8B030D-6E8A-4147-A177-3AD203B41FA5}">
                      <a16:colId xmlns:a16="http://schemas.microsoft.com/office/drawing/2014/main" val="3946584858"/>
                    </a:ext>
                  </a:extLst>
                </a:gridCol>
                <a:gridCol w="812966">
                  <a:extLst>
                    <a:ext uri="{9D8B030D-6E8A-4147-A177-3AD203B41FA5}">
                      <a16:colId xmlns:a16="http://schemas.microsoft.com/office/drawing/2014/main" val="1309420569"/>
                    </a:ext>
                  </a:extLst>
                </a:gridCol>
                <a:gridCol w="1182495">
                  <a:extLst>
                    <a:ext uri="{9D8B030D-6E8A-4147-A177-3AD203B41FA5}">
                      <a16:colId xmlns:a16="http://schemas.microsoft.com/office/drawing/2014/main" val="3981041808"/>
                    </a:ext>
                  </a:extLst>
                </a:gridCol>
                <a:gridCol w="1552025">
                  <a:extLst>
                    <a:ext uri="{9D8B030D-6E8A-4147-A177-3AD203B41FA5}">
                      <a16:colId xmlns:a16="http://schemas.microsoft.com/office/drawing/2014/main" val="2069695464"/>
                    </a:ext>
                  </a:extLst>
                </a:gridCol>
                <a:gridCol w="1237136">
                  <a:extLst>
                    <a:ext uri="{9D8B030D-6E8A-4147-A177-3AD203B41FA5}">
                      <a16:colId xmlns:a16="http://schemas.microsoft.com/office/drawing/2014/main" val="3804434313"/>
                    </a:ext>
                  </a:extLst>
                </a:gridCol>
              </a:tblGrid>
              <a:tr h="585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п/п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показателей*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Ед. изм.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Утверждено приказом ДКРЕМ №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9-ОД 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15.02.2024г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Фактически 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сложившиеся показатели тарифной сметы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 </a:t>
                      </a:r>
                      <a:r>
                        <a:rPr lang="en-US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полугодие 2024 года</a:t>
                      </a:r>
                      <a:endParaRPr lang="ru-RU" sz="900" b="1" i="0" u="none" strike="noStrike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Отклонение в процентах (приказ ДКРЕМ №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9-ОД 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 </a:t>
                      </a:r>
                      <a:r>
                        <a:rPr lang="ru-RU" sz="9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15.02.2024г</a:t>
                      </a:r>
                      <a:r>
                        <a:rPr lang="ru-RU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.)</a:t>
                      </a:r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354072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192392"/>
              </p:ext>
            </p:extLst>
          </p:nvPr>
        </p:nvGraphicFramePr>
        <p:xfrm>
          <a:off x="254324" y="1452293"/>
          <a:ext cx="8664480" cy="3737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753">
                  <a:extLst>
                    <a:ext uri="{9D8B030D-6E8A-4147-A177-3AD203B41FA5}">
                      <a16:colId xmlns:a16="http://schemas.microsoft.com/office/drawing/2014/main" val="1365355387"/>
                    </a:ext>
                  </a:extLst>
                </a:gridCol>
                <a:gridCol w="3470858">
                  <a:extLst>
                    <a:ext uri="{9D8B030D-6E8A-4147-A177-3AD203B41FA5}">
                      <a16:colId xmlns:a16="http://schemas.microsoft.com/office/drawing/2014/main" val="2095054899"/>
                    </a:ext>
                  </a:extLst>
                </a:gridCol>
                <a:gridCol w="812328">
                  <a:extLst>
                    <a:ext uri="{9D8B030D-6E8A-4147-A177-3AD203B41FA5}">
                      <a16:colId xmlns:a16="http://schemas.microsoft.com/office/drawing/2014/main" val="1819125449"/>
                    </a:ext>
                  </a:extLst>
                </a:gridCol>
                <a:gridCol w="1181567">
                  <a:extLst>
                    <a:ext uri="{9D8B030D-6E8A-4147-A177-3AD203B41FA5}">
                      <a16:colId xmlns:a16="http://schemas.microsoft.com/office/drawing/2014/main" val="2313534105"/>
                    </a:ext>
                  </a:extLst>
                </a:gridCol>
                <a:gridCol w="1550808">
                  <a:extLst>
                    <a:ext uri="{9D8B030D-6E8A-4147-A177-3AD203B41FA5}">
                      <a16:colId xmlns:a16="http://schemas.microsoft.com/office/drawing/2014/main" val="208763354"/>
                    </a:ext>
                  </a:extLst>
                </a:gridCol>
                <a:gridCol w="1236166">
                  <a:extLst>
                    <a:ext uri="{9D8B030D-6E8A-4147-A177-3AD203B41FA5}">
                      <a16:colId xmlns:a16="http://schemas.microsoft.com/office/drawing/2014/main" val="4113804029"/>
                    </a:ext>
                  </a:extLst>
                </a:gridCol>
              </a:tblGrid>
              <a:tr h="216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периода всего, в </a:t>
                      </a:r>
                      <a:r>
                        <a:rPr lang="ru-RU" sz="900" b="1" i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1 331 365,98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016,81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10588"/>
                  </a:ext>
                </a:extLst>
              </a:tr>
              <a:tr h="2640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Общие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административные расходы, всего: в том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числе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1 331 365,98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602 016,81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238526"/>
                  </a:ext>
                </a:extLst>
              </a:tr>
              <a:tr h="2640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Заработная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 административного персонала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813 325,54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391 684,77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139857"/>
                  </a:ext>
                </a:extLst>
              </a:tr>
              <a:tr h="2235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Социальный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 и социальные отчисления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69 539,33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41 766,54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-40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063468"/>
                  </a:ext>
                </a:extLst>
              </a:tr>
              <a:tr h="167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ОСМС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22 032,00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9 564,29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776486"/>
                  </a:ext>
                </a:extLst>
              </a:tr>
              <a:tr h="1651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5.3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Амортизация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23 136,21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16 293,20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-30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52309"/>
                  </a:ext>
                </a:extLst>
              </a:tr>
              <a:tr h="151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Услуги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банков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1 896,62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118,03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060147"/>
                  </a:ext>
                </a:extLst>
              </a:tr>
              <a:tr h="1513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налоги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3 469,72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1 647,77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33504"/>
                  </a:ext>
                </a:extLst>
              </a:tr>
              <a:tr h="3960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расходы, в </a:t>
                      </a:r>
                      <a:r>
                        <a:rPr lang="ru-RU" sz="9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т.ч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Расходы на содержание оргтехники, 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командировочные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охрана труда, ООС, аренда и т.п.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132 688,78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140 942,21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625226"/>
                  </a:ext>
                </a:extLst>
              </a:tr>
              <a:tr h="2004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Расходы </a:t>
                      </a:r>
                      <a:r>
                        <a:rPr lang="ru-RU" sz="90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 выплату вознаграждений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265 277,78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160 277,78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-40%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897446"/>
                  </a:ext>
                </a:extLst>
              </a:tr>
              <a:tr h="2386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затрат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16 743 744,26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11 672 580,82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199377"/>
                  </a:ext>
                </a:extLst>
              </a:tr>
              <a:tr h="2386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en-US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(РБА*СП)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16 666,67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378652"/>
                  </a:ext>
                </a:extLst>
              </a:tr>
              <a:tr h="2386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16 760 410,93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8 725 344,19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53686"/>
                  </a:ext>
                </a:extLst>
              </a:tr>
              <a:tr h="3960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</a:t>
                      </a:r>
                      <a:r>
                        <a:rPr lang="ru-RU" sz="9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омпенсация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потребителям необоснованно полученного 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дохода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 учетом ставки рефинансирования НБ РК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164264,65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-100%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487148"/>
                  </a:ext>
                </a:extLst>
              </a:tr>
              <a:tr h="1616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Всего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доходов с учетом компенсации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 тенге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16 596 146,28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8 725 344,19</a:t>
                      </a:r>
                      <a:endParaRPr lang="ru-RU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656955"/>
                  </a:ext>
                </a:extLst>
              </a:tr>
              <a:tr h="2640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Объем </a:t>
                      </a:r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оказываемых услуг (товаров, работ)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тыс.м3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30 892,57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12 745,08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r>
                        <a:rPr lang="en-US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RU" sz="9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090020"/>
                  </a:ext>
                </a:extLst>
              </a:tr>
            </a:tbl>
          </a:graphicData>
        </a:graphic>
      </p:graphicFrame>
      <p:sp>
        <p:nvSpPr>
          <p:cNvPr id="11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1708" y="130570"/>
            <a:ext cx="8165180" cy="4623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III. Исполнение тарифной сметы на услуги по подаче воды по магистральным трубопроводам за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I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полугодие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2024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Roboto Light"/>
                <a:cs typeface="Arial" panose="020B0604020202020204" pitchFamily="34" charset="0"/>
              </a:rPr>
              <a:t>года</a:t>
            </a:r>
          </a:p>
        </p:txBody>
      </p:sp>
      <p:pic>
        <p:nvPicPr>
          <p:cNvPr id="13" name="Рисунок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05" t="33742" r="66304" b="53098"/>
          <a:stretch>
            <a:fillRect/>
          </a:stretch>
        </p:blipFill>
        <p:spPr bwMode="auto">
          <a:xfrm>
            <a:off x="144334" y="74698"/>
            <a:ext cx="627374" cy="493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7"/>
          <p:cNvCxnSpPr/>
          <p:nvPr/>
        </p:nvCxnSpPr>
        <p:spPr>
          <a:xfrm>
            <a:off x="251520" y="734930"/>
            <a:ext cx="8667285" cy="0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79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37926</TotalTime>
  <Words>4276</Words>
  <Application>Microsoft Office PowerPoint</Application>
  <PresentationFormat>Экран (4:3)</PresentationFormat>
  <Paragraphs>1261</Paragraphs>
  <Slides>20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Roboto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(II-ЧАСТЬ)  по итогам деятельности ДЗО АО «КазМунайГаз-ПМ» (ТОО «АНПЗ», ТОО «ПНХЗ», ТОО «ПКОП», ТОО «ҚазМұнайГаз Өнімдері», АО «KPI», ТОО «СП Caspi Bitum», ТОО «ПХСНГ», ТОО «КМГ-Аэро») за истекший отчетный период квартал/год и задачи на следующий квартал/год, статус реализации действующих программ</dc:title>
  <dc:creator>Друзь Елена Сергеевна</dc:creator>
  <cp:lastModifiedBy>Сахметова Нургуль Болатовна</cp:lastModifiedBy>
  <cp:revision>1851</cp:revision>
  <cp:lastPrinted>2023-07-19T04:13:44Z</cp:lastPrinted>
  <dcterms:created xsi:type="dcterms:W3CDTF">2015-03-04T12:29:32Z</dcterms:created>
  <dcterms:modified xsi:type="dcterms:W3CDTF">2024-07-26T04:53:26Z</dcterms:modified>
</cp:coreProperties>
</file>