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9" r:id="rId1"/>
  </p:sldMasterIdLst>
  <p:notesMasterIdLst>
    <p:notesMasterId r:id="rId25"/>
  </p:notesMasterIdLst>
  <p:handoutMasterIdLst>
    <p:handoutMasterId r:id="rId26"/>
  </p:handoutMasterIdLst>
  <p:sldIdLst>
    <p:sldId id="305" r:id="rId2"/>
    <p:sldId id="313" r:id="rId3"/>
    <p:sldId id="309" r:id="rId4"/>
    <p:sldId id="311" r:id="rId5"/>
    <p:sldId id="312" r:id="rId6"/>
    <p:sldId id="308" r:id="rId7"/>
    <p:sldId id="292" r:id="rId8"/>
    <p:sldId id="278" r:id="rId9"/>
    <p:sldId id="279" r:id="rId10"/>
    <p:sldId id="296" r:id="rId11"/>
    <p:sldId id="303" r:id="rId12"/>
    <p:sldId id="304" r:id="rId13"/>
    <p:sldId id="285" r:id="rId14"/>
    <p:sldId id="286" r:id="rId15"/>
    <p:sldId id="282" r:id="rId16"/>
    <p:sldId id="283" r:id="rId17"/>
    <p:sldId id="287" r:id="rId18"/>
    <p:sldId id="288" r:id="rId19"/>
    <p:sldId id="289" r:id="rId20"/>
    <p:sldId id="314" r:id="rId21"/>
    <p:sldId id="315" r:id="rId22"/>
    <p:sldId id="271" r:id="rId23"/>
    <p:sldId id="293" r:id="rId24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Друзь Елена Сергеевна" initials="ДЕС" lastIdx="2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C0066"/>
    <a:srgbClr val="020764"/>
    <a:srgbClr val="042A62"/>
    <a:srgbClr val="FFFFCC"/>
    <a:srgbClr val="920000"/>
    <a:srgbClr val="006600"/>
    <a:srgbClr val="043562"/>
    <a:srgbClr val="0000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40" autoAdjust="0"/>
    <p:restoredTop sz="96510" autoAdjust="0"/>
  </p:normalViewPr>
  <p:slideViewPr>
    <p:cSldViewPr>
      <p:cViewPr varScale="1">
        <p:scale>
          <a:sx n="127" d="100"/>
          <a:sy n="127" d="100"/>
        </p:scale>
        <p:origin x="1674" y="114"/>
      </p:cViewPr>
      <p:guideLst>
        <p:guide orient="horz" pos="2160"/>
        <p:guide pos="2880"/>
        <p:guide/>
      </p:guideLst>
    </p:cSldViewPr>
  </p:slideViewPr>
  <p:outlineViewPr>
    <p:cViewPr>
      <p:scale>
        <a:sx n="33" d="100"/>
        <a:sy n="33" d="100"/>
      </p:scale>
      <p:origin x="0" y="1142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0" d="100"/>
          <a:sy n="90" d="100"/>
        </p:scale>
        <p:origin x="3714" y="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46400" cy="496888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9" y="4"/>
            <a:ext cx="2946400" cy="496888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186D6F55-A11F-4DDC-9D20-EEA9A283C8C7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4"/>
            <a:ext cx="2946400" cy="496888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9" y="9429754"/>
            <a:ext cx="2946400" cy="496888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2605430A-D751-4BB0-8CE8-FD9303CA56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810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59" cy="496412"/>
          </a:xfrm>
          <a:prstGeom prst="rect">
            <a:avLst/>
          </a:prstGeom>
        </p:spPr>
        <p:txBody>
          <a:bodyPr vert="horz" lIns="90872" tIns="45435" rIns="90872" bIns="4543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8" y="0"/>
            <a:ext cx="2945659" cy="496412"/>
          </a:xfrm>
          <a:prstGeom prst="rect">
            <a:avLst/>
          </a:prstGeom>
        </p:spPr>
        <p:txBody>
          <a:bodyPr vert="horz" lIns="90872" tIns="45435" rIns="90872" bIns="45435" rtlCol="0"/>
          <a:lstStyle>
            <a:lvl1pPr algn="r">
              <a:defRPr sz="1200"/>
            </a:lvl1pPr>
          </a:lstStyle>
          <a:p>
            <a:fld id="{D68D9B8D-DF36-499C-8990-550C33EE2CD4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72" tIns="45435" rIns="90872" bIns="454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0"/>
            <a:ext cx="5438140" cy="4467701"/>
          </a:xfrm>
          <a:prstGeom prst="rect">
            <a:avLst/>
          </a:prstGeom>
        </p:spPr>
        <p:txBody>
          <a:bodyPr vert="horz" lIns="90872" tIns="45435" rIns="90872" bIns="4543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5" y="9430091"/>
            <a:ext cx="2945659" cy="496412"/>
          </a:xfrm>
          <a:prstGeom prst="rect">
            <a:avLst/>
          </a:prstGeom>
        </p:spPr>
        <p:txBody>
          <a:bodyPr vert="horz" lIns="90872" tIns="45435" rIns="90872" bIns="4543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8" y="9430091"/>
            <a:ext cx="2945659" cy="496412"/>
          </a:xfrm>
          <a:prstGeom prst="rect">
            <a:avLst/>
          </a:prstGeom>
        </p:spPr>
        <p:txBody>
          <a:bodyPr vert="horz" lIns="90872" tIns="45435" rIns="90872" bIns="45435" rtlCol="0" anchor="b"/>
          <a:lstStyle>
            <a:lvl1pPr algn="r">
              <a:defRPr sz="1200"/>
            </a:lvl1pPr>
          </a:lstStyle>
          <a:p>
            <a:fld id="{2BBFE662-F22C-4A05-BDEB-E91158B9B8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6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59138" y="511175"/>
            <a:ext cx="3422650" cy="256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994117" y="3251879"/>
            <a:ext cx="8162425" cy="3200471"/>
          </a:xfrm>
        </p:spPr>
        <p:txBody>
          <a:bodyPr/>
          <a:lstStyle/>
          <a:p>
            <a:pPr algn="just"/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D9428-2B7A-42EA-BB9D-CE96CA7DCC0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587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59138" y="511175"/>
            <a:ext cx="3422650" cy="256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994117" y="3251879"/>
            <a:ext cx="8162425" cy="3200471"/>
          </a:xfrm>
        </p:spPr>
        <p:txBody>
          <a:bodyPr/>
          <a:lstStyle/>
          <a:p>
            <a:pPr algn="just"/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D9428-2B7A-42EA-BB9D-CE96CA7DCC0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237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FE662-F22C-4A05-BDEB-E91158B9B821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6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FE662-F22C-4A05-BDEB-E91158B9B821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557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01.09.2016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38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01.09.2016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123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01.09.2016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745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01.09.2016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473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01.09.2016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589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01.09.2016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3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01.09.2016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922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01.09.2016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73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01.09.2016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648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01.09.2016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811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01.09.2016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598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01.09.2016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661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60910" y="6356351"/>
            <a:ext cx="3611290" cy="37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5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апрель, 2023 года</a:t>
            </a:r>
            <a:endParaRPr lang="ru-RU" sz="15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772816"/>
            <a:ext cx="9133108" cy="223224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ТОО «Магистральный Водовод»</a:t>
            </a:r>
            <a:endParaRPr lang="ru-RU" altLang="ru-RU" sz="1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altLang="ru-RU" sz="1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Отчет об </a:t>
            </a:r>
            <a:r>
              <a:rPr lang="ru-RU" altLang="ru-RU" sz="1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исполнении утвержденных тарифных смет, об исполнении утвержденной инвестиционной программы, о соблюдении показателей качества и надежности регулируемых услуг и достижении показателей эффективности деятельности перед потребителями и иными заинтересованными лицами за </a:t>
            </a:r>
            <a:r>
              <a:rPr lang="ru-RU" altLang="ru-RU" sz="1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en-US" altLang="ru-RU" sz="1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altLang="ru-RU" sz="1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225594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5071431"/>
            <a:ext cx="8667284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Освоение затрат по услуге по подаче воды составило </a:t>
            </a:r>
            <a:r>
              <a:rPr lang="ru-RU" sz="11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4 548 353,83</a:t>
            </a:r>
            <a:r>
              <a:rPr lang="en-US" sz="11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тенге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, что на </a:t>
            </a:r>
            <a:r>
              <a:rPr lang="ru-RU" sz="11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60%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меньше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затрат предусмотренных в тарифной смете, утвержденной приказом Департамента Комитета по регулированию естественных монополий, защите конкуренции и прав потребителей Министерства национальной экономики Республики Казахстан по </a:t>
            </a:r>
            <a:r>
              <a:rPr lang="ru-RU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Атырауской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области от 20 октября 2022 года № 97-ОД. Отклонение связано с тем, что тариф на предоставление услуг был утвержден и введен в действие с 20.10.2022 года, поэтому фактические затраты показаны за три месяца (октябрь, ноябрь, декабрь).</a:t>
            </a:r>
          </a:p>
          <a:p>
            <a:pPr algn="just"/>
            <a:endParaRPr lang="ru-RU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Доход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от оказания услуги при утвержденной сумме </a:t>
            </a:r>
            <a:r>
              <a:rPr lang="ru-RU" sz="11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11 284 207,44 тыс</a:t>
            </a:r>
            <a:r>
              <a:rPr lang="ru-RU" sz="11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тенге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составил </a:t>
            </a:r>
            <a:r>
              <a:rPr lang="ru-RU" sz="11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4 009 768,38 </a:t>
            </a:r>
            <a:r>
              <a:rPr lang="ru-RU" sz="11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</a:t>
            </a:r>
            <a:r>
              <a:rPr lang="ru-RU" sz="11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тенге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, что на </a:t>
            </a:r>
            <a:r>
              <a:rPr lang="ru-RU" sz="11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64% </a:t>
            </a:r>
            <a:r>
              <a:rPr lang="kk-KZ" sz="1100" dirty="0">
                <a:latin typeface="Arial" panose="020B0604020202020204" pitchFamily="34" charset="0"/>
                <a:cs typeface="Arial" panose="020B0604020202020204" pitchFamily="34" charset="0"/>
              </a:rPr>
              <a:t>меньше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затрат предусмотренных в тарифной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смете.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745388"/>
              </p:ext>
            </p:extLst>
          </p:nvPr>
        </p:nvGraphicFramePr>
        <p:xfrm>
          <a:off x="251519" y="823275"/>
          <a:ext cx="8667285" cy="5855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886">
                  <a:extLst>
                    <a:ext uri="{9D8B030D-6E8A-4147-A177-3AD203B41FA5}">
                      <a16:colId xmlns:a16="http://schemas.microsoft.com/office/drawing/2014/main" val="395708809"/>
                    </a:ext>
                  </a:extLst>
                </a:gridCol>
                <a:gridCol w="3469777">
                  <a:extLst>
                    <a:ext uri="{9D8B030D-6E8A-4147-A177-3AD203B41FA5}">
                      <a16:colId xmlns:a16="http://schemas.microsoft.com/office/drawing/2014/main" val="3946584858"/>
                    </a:ext>
                  </a:extLst>
                </a:gridCol>
                <a:gridCol w="812966">
                  <a:extLst>
                    <a:ext uri="{9D8B030D-6E8A-4147-A177-3AD203B41FA5}">
                      <a16:colId xmlns:a16="http://schemas.microsoft.com/office/drawing/2014/main" val="1309420569"/>
                    </a:ext>
                  </a:extLst>
                </a:gridCol>
                <a:gridCol w="1182495">
                  <a:extLst>
                    <a:ext uri="{9D8B030D-6E8A-4147-A177-3AD203B41FA5}">
                      <a16:colId xmlns:a16="http://schemas.microsoft.com/office/drawing/2014/main" val="3981041808"/>
                    </a:ext>
                  </a:extLst>
                </a:gridCol>
                <a:gridCol w="1552025">
                  <a:extLst>
                    <a:ext uri="{9D8B030D-6E8A-4147-A177-3AD203B41FA5}">
                      <a16:colId xmlns:a16="http://schemas.microsoft.com/office/drawing/2014/main" val="2069695464"/>
                    </a:ext>
                  </a:extLst>
                </a:gridCol>
                <a:gridCol w="1237136">
                  <a:extLst>
                    <a:ext uri="{9D8B030D-6E8A-4147-A177-3AD203B41FA5}">
                      <a16:colId xmlns:a16="http://schemas.microsoft.com/office/drawing/2014/main" val="3804434313"/>
                    </a:ext>
                  </a:extLst>
                </a:gridCol>
              </a:tblGrid>
              <a:tr h="585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показателей*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Ед. изм.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Утверждено приказом ДКРЕМ №97-ОД от 20.10.2022г.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Фактически сложившиеся показатели тарифной сметы за октябрь- декабрь 2022 года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Отклонение в процентах (приказ ДКРЕМ №97-ОД от 20.10.2022г.)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354072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652793"/>
              </p:ext>
            </p:extLst>
          </p:nvPr>
        </p:nvGraphicFramePr>
        <p:xfrm>
          <a:off x="254324" y="1408796"/>
          <a:ext cx="8664480" cy="36328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753">
                  <a:extLst>
                    <a:ext uri="{9D8B030D-6E8A-4147-A177-3AD203B41FA5}">
                      <a16:colId xmlns:a16="http://schemas.microsoft.com/office/drawing/2014/main" val="1365355387"/>
                    </a:ext>
                  </a:extLst>
                </a:gridCol>
                <a:gridCol w="3470858">
                  <a:extLst>
                    <a:ext uri="{9D8B030D-6E8A-4147-A177-3AD203B41FA5}">
                      <a16:colId xmlns:a16="http://schemas.microsoft.com/office/drawing/2014/main" val="2095054899"/>
                    </a:ext>
                  </a:extLst>
                </a:gridCol>
                <a:gridCol w="812328">
                  <a:extLst>
                    <a:ext uri="{9D8B030D-6E8A-4147-A177-3AD203B41FA5}">
                      <a16:colId xmlns:a16="http://schemas.microsoft.com/office/drawing/2014/main" val="1819125449"/>
                    </a:ext>
                  </a:extLst>
                </a:gridCol>
                <a:gridCol w="1181567">
                  <a:extLst>
                    <a:ext uri="{9D8B030D-6E8A-4147-A177-3AD203B41FA5}">
                      <a16:colId xmlns:a16="http://schemas.microsoft.com/office/drawing/2014/main" val="2313534105"/>
                    </a:ext>
                  </a:extLst>
                </a:gridCol>
                <a:gridCol w="1550808">
                  <a:extLst>
                    <a:ext uri="{9D8B030D-6E8A-4147-A177-3AD203B41FA5}">
                      <a16:colId xmlns:a16="http://schemas.microsoft.com/office/drawing/2014/main" val="208763354"/>
                    </a:ext>
                  </a:extLst>
                </a:gridCol>
                <a:gridCol w="1236166">
                  <a:extLst>
                    <a:ext uri="{9D8B030D-6E8A-4147-A177-3AD203B41FA5}">
                      <a16:colId xmlns:a16="http://schemas.microsoft.com/office/drawing/2014/main" val="4113804029"/>
                    </a:ext>
                  </a:extLst>
                </a:gridCol>
              </a:tblGrid>
              <a:tr h="2198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</a:t>
                      </a:r>
                      <a:r>
                        <a:rPr lang="ru-RU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периода всего, в </a:t>
                      </a:r>
                      <a:r>
                        <a:rPr lang="ru-RU" sz="900" b="1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т.ч</a:t>
                      </a:r>
                      <a:r>
                        <a:rPr lang="ru-RU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661 469,29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295 522,46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-55%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10588"/>
                  </a:ext>
                </a:extLst>
              </a:tr>
              <a:tr h="2558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Общие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административные расходы, всего: в том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числе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661 469,29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295 522,46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-55%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238526"/>
                  </a:ext>
                </a:extLst>
              </a:tr>
              <a:tr h="2558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Заработная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плата административного персонала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446 167,87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150 288,27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-66%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139857"/>
                  </a:ext>
                </a:extLst>
              </a:tr>
              <a:tr h="21664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Социальный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 и социальные отчисления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38 147,35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17 057,32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-55%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063468"/>
                  </a:ext>
                </a:extLst>
              </a:tr>
              <a:tr h="1627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ОСМС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13 385,04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3 497,64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-74%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776486"/>
                  </a:ext>
                </a:extLst>
              </a:tr>
              <a:tr h="16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Амортизация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30 512,81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46 407,00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052309"/>
                  </a:ext>
                </a:extLst>
              </a:tr>
              <a:tr h="1466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Услуги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банков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1 823,48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557,67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-69%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060147"/>
                  </a:ext>
                </a:extLst>
              </a:tr>
              <a:tr h="1466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3 667,90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502,35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-86%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33504"/>
                  </a:ext>
                </a:extLst>
              </a:tr>
              <a:tr h="3838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другие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расходы, в </a:t>
                      </a:r>
                      <a:r>
                        <a:rPr lang="ru-RU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т.ч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Расходы на содержание оргтехники, 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командировочные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охрана труда, ООС, аренда и т.п.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127 764,84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77 212,20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-40%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625226"/>
                  </a:ext>
                </a:extLst>
              </a:tr>
              <a:tr h="1942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Расходы </a:t>
                      </a:r>
                      <a:r>
                        <a:rPr lang="ru-R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выплату вознаграждений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-  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-  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897446"/>
                  </a:ext>
                </a:extLst>
              </a:tr>
              <a:tr h="2313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11 303 908,92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4 548 353,83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-60%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199377"/>
                  </a:ext>
                </a:extLst>
              </a:tr>
              <a:tr h="2313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(РБА*СП)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378652"/>
                  </a:ext>
                </a:extLst>
              </a:tr>
              <a:tr h="2313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доходов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11 303 908,92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53686"/>
                  </a:ext>
                </a:extLst>
              </a:tr>
              <a:tr h="3838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</a:t>
                      </a:r>
                      <a:r>
                        <a:rPr lang="ru-RU" sz="9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омпенсация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потребителям необоснованно полученного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дохода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учетом ставки рефинансирования НБ РК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19 701,48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-100%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487148"/>
                  </a:ext>
                </a:extLst>
              </a:tr>
              <a:tr h="1567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Всего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доходов с учетом компенсации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11 284 207,44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4 009 768,38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-64%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656955"/>
                  </a:ext>
                </a:extLst>
              </a:tr>
              <a:tr h="2558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Объем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оказываемых услуг (товаров, работ)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тыс.м3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30 892,57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6 583,99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-79%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090020"/>
                  </a:ext>
                </a:extLst>
              </a:tr>
            </a:tbl>
          </a:graphicData>
        </a:graphic>
      </p:graphicFrame>
      <p:sp>
        <p:nvSpPr>
          <p:cNvPr id="11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71708" y="130571"/>
            <a:ext cx="8165180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III. Исполнение тарифной сметы на услуги по подаче воды по магистральным трубопроводам</a:t>
            </a:r>
          </a:p>
        </p:txBody>
      </p:sp>
      <p:pic>
        <p:nvPicPr>
          <p:cNvPr id="13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579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71708" y="130571"/>
            <a:ext cx="8165180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Тариф на услугу по подаче воды по магистральному трубопроводу «Кульсары-Тенгиз»</a:t>
            </a:r>
          </a:p>
        </p:txBody>
      </p:sp>
      <p:pic>
        <p:nvPicPr>
          <p:cNvPr id="12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51520" y="933840"/>
            <a:ext cx="8658411" cy="3084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В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отчетном периоде </a:t>
            </a:r>
            <a:r>
              <a:rPr lang="ru-RU" sz="16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услуга по подаче воды по магистральному трубопроводу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«Кульсары-Тенгиз» </a:t>
            </a:r>
            <a:r>
              <a:rPr lang="ru-RU" sz="16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оказывалась согласно тарифу, утвержденному приказом Департамента Комитета по регулированию естественных монополий, защите конкуренции и прав потребителей Министерства национальной экономики Республики Казахстан по Атырауской области №32-ОД от 23.06.2021 года в размере 505,73 тенге за 1 м³ (без НДС).</a:t>
            </a:r>
          </a:p>
          <a:p>
            <a:pPr algn="just"/>
            <a:endParaRPr lang="ru-RU" sz="1600" dirty="0" smtClean="0">
              <a:solidFill>
                <a:schemeClr val="accent5">
                  <a:lumMod val="50000"/>
                </a:schemeClr>
              </a:solidFill>
              <a:latin typeface="Roboto Light"/>
              <a:cs typeface="Arial" panose="020B0604020202020204" pitchFamily="34" charset="0"/>
            </a:endParaRPr>
          </a:p>
          <a:p>
            <a:pPr algn="just"/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Предоставление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услуги </a:t>
            </a:r>
            <a:r>
              <a:rPr lang="ru-RU" sz="16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осуществлялось согласно </a:t>
            </a:r>
            <a:r>
              <a:rPr lang="ru-RU" sz="16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заключенному договору </a:t>
            </a:r>
            <a:r>
              <a:rPr lang="ru-RU" sz="16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с потребителем и </a:t>
            </a:r>
            <a:r>
              <a:rPr lang="ru-RU" sz="16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графику </a:t>
            </a:r>
            <a:r>
              <a:rPr lang="ru-RU" sz="16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оказания услуг. </a:t>
            </a:r>
          </a:p>
        </p:txBody>
      </p:sp>
    </p:spTree>
    <p:extLst>
      <p:ext uri="{BB962C8B-B14F-4D97-AF65-F5344CB8AC3E}">
        <p14:creationId xmlns:p14="http://schemas.microsoft.com/office/powerpoint/2010/main" val="85883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51520" y="6172752"/>
            <a:ext cx="8667284" cy="30373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 </a:t>
            </a:r>
            <a:r>
              <a:rPr lang="ru-RU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оказания услуги </a:t>
            </a:r>
            <a:r>
              <a:rPr lang="ru-RU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составил</a:t>
            </a:r>
            <a:r>
              <a:rPr lang="en-US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отчетный период 671 615  тыс. </a:t>
            </a:r>
            <a:r>
              <a:rPr lang="ru-RU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тенге</a:t>
            </a:r>
            <a:r>
              <a:rPr lang="ru-RU" sz="13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300" b="1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623273"/>
              </p:ext>
            </p:extLst>
          </p:nvPr>
        </p:nvGraphicFramePr>
        <p:xfrm>
          <a:off x="251520" y="818902"/>
          <a:ext cx="8667284" cy="52565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4324">
                  <a:extLst>
                    <a:ext uri="{9D8B030D-6E8A-4147-A177-3AD203B41FA5}">
                      <a16:colId xmlns:a16="http://schemas.microsoft.com/office/drawing/2014/main" val="1439812403"/>
                    </a:ext>
                  </a:extLst>
                </a:gridCol>
                <a:gridCol w="2651847">
                  <a:extLst>
                    <a:ext uri="{9D8B030D-6E8A-4147-A177-3AD203B41FA5}">
                      <a16:colId xmlns:a16="http://schemas.microsoft.com/office/drawing/2014/main" val="1085321441"/>
                    </a:ext>
                  </a:extLst>
                </a:gridCol>
                <a:gridCol w="830691">
                  <a:extLst>
                    <a:ext uri="{9D8B030D-6E8A-4147-A177-3AD203B41FA5}">
                      <a16:colId xmlns:a16="http://schemas.microsoft.com/office/drawing/2014/main" val="3644179323"/>
                    </a:ext>
                  </a:extLst>
                </a:gridCol>
                <a:gridCol w="1820190">
                  <a:extLst>
                    <a:ext uri="{9D8B030D-6E8A-4147-A177-3AD203B41FA5}">
                      <a16:colId xmlns:a16="http://schemas.microsoft.com/office/drawing/2014/main" val="2304747440"/>
                    </a:ext>
                  </a:extLst>
                </a:gridCol>
                <a:gridCol w="1749949">
                  <a:extLst>
                    <a:ext uri="{9D8B030D-6E8A-4147-A177-3AD203B41FA5}">
                      <a16:colId xmlns:a16="http://schemas.microsoft.com/office/drawing/2014/main" val="3686582119"/>
                    </a:ext>
                  </a:extLst>
                </a:gridCol>
                <a:gridCol w="1090283">
                  <a:extLst>
                    <a:ext uri="{9D8B030D-6E8A-4147-A177-3AD203B41FA5}">
                      <a16:colId xmlns:a16="http://schemas.microsoft.com/office/drawing/2014/main" val="652946685"/>
                    </a:ext>
                  </a:extLst>
                </a:gridCol>
              </a:tblGrid>
              <a:tr h="4354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показателей*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Ед. изм.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Утверждено приказом ДКРЕМ №32-ОД от 23.06.2021г.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  2022 года</a:t>
                      </a:r>
                      <a:b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(январь-декабрь)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Отклонение (%)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695553"/>
                  </a:ext>
                </a:extLst>
              </a:tr>
              <a:tr h="3773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производство товаров и предоставление услуг, всего, в том числе: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743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666,09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1 387 031,11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24738"/>
                  </a:ext>
                </a:extLst>
              </a:tr>
              <a:tr h="2287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Материальные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затраты, всего, в том числе: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694002"/>
                  </a:ext>
                </a:extLst>
              </a:tr>
              <a:tr h="156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Сырье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материалы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942869"/>
                  </a:ext>
                </a:extLst>
              </a:tr>
              <a:tr h="156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Топливо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866292"/>
                  </a:ext>
                </a:extLst>
              </a:tr>
              <a:tr h="156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Энергия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498033"/>
                  </a:ext>
                </a:extLst>
              </a:tr>
              <a:tr h="2287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оплату труда, всего, в том числе: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 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392619"/>
                  </a:ext>
                </a:extLst>
              </a:tr>
              <a:tr h="156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2.1.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Заработная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194503"/>
                  </a:ext>
                </a:extLst>
              </a:tr>
              <a:tr h="156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2.2.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Социальный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314003"/>
                  </a:ext>
                </a:extLst>
              </a:tr>
              <a:tr h="156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ОСМС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8446924"/>
                  </a:ext>
                </a:extLst>
              </a:tr>
              <a:tr h="226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Амортизация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743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666,09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1 387 031,11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87%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875730"/>
                  </a:ext>
                </a:extLst>
              </a:tr>
              <a:tr h="226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Ремонт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всего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854783"/>
                  </a:ext>
                </a:extLst>
              </a:tr>
              <a:tr h="3773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периода, всего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325 353,91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352 639,54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785132"/>
                  </a:ext>
                </a:extLst>
              </a:tr>
              <a:tr h="2613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административные, всего, в том 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377070"/>
                  </a:ext>
                </a:extLst>
              </a:tr>
              <a:tr h="156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5.1.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Заработная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356122"/>
                  </a:ext>
                </a:extLst>
              </a:tr>
              <a:tr h="156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5.2.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Социальный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606433"/>
                  </a:ext>
                </a:extLst>
              </a:tr>
              <a:tr h="156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5.3.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ОСМС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977694"/>
                  </a:ext>
                </a:extLst>
              </a:tr>
              <a:tr h="2264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325 353,91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352 639,54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835410"/>
                  </a:ext>
                </a:extLst>
              </a:tr>
              <a:tr h="156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налоги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другие выплаты в бюджет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325 353,91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352 639,54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256710"/>
                  </a:ext>
                </a:extLst>
              </a:tr>
              <a:tr h="3574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1 069 020,00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1 739 670,66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306612"/>
                  </a:ext>
                </a:extLst>
              </a:tr>
              <a:tr h="1857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Прибыль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498790"/>
                  </a:ext>
                </a:extLst>
              </a:tr>
              <a:tr h="1857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доходов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1 069 020,00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671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615,00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-37%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178467"/>
                  </a:ext>
                </a:extLst>
              </a:tr>
              <a:tr h="1857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оказываемых услуг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м3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2 113,83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1 328,01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-37%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580826"/>
                  </a:ext>
                </a:extLst>
              </a:tr>
              <a:tr h="1857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VIII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Тариф </a:t>
                      </a:r>
                      <a:r>
                        <a:rPr lang="ru-RU" sz="9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среднеотпускной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тенге/м3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505,73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505,73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0" marR="5000" marT="500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259009"/>
                  </a:ext>
                </a:extLst>
              </a:tr>
            </a:tbl>
          </a:graphicData>
        </a:graphic>
      </p:graphicFrame>
      <p:sp>
        <p:nvSpPr>
          <p:cNvPr id="1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71708" y="130571"/>
            <a:ext cx="8165180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III. Исполнение тарифной сметы  на услугу по подаче воды по магистральному трубопроводу «Кульсары-Тенгиз»</a:t>
            </a:r>
          </a:p>
        </p:txBody>
      </p:sp>
      <p:pic>
        <p:nvPicPr>
          <p:cNvPr id="13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34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71708" y="130571"/>
            <a:ext cx="8165180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Тариф на услугу по передаче электрической энергии </a:t>
            </a:r>
          </a:p>
        </p:txBody>
      </p:sp>
      <p:pic>
        <p:nvPicPr>
          <p:cNvPr id="12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51520" y="729919"/>
            <a:ext cx="8658411" cy="37192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В отчетном периоде </a:t>
            </a:r>
            <a:r>
              <a:rPr lang="ru-RU" sz="16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услуга по передаче электрической энергии оказывалась согласно тарифу, утвержденному приказом Департамента Комитета по регулированию естественных монополий, защите конкуренции и прав потребителей Министерства национальной экономики Республики Казахстан по Атырауской области №89-ОД от 07.10.2022 года в размере 0,07 тенге за 1 </a:t>
            </a:r>
            <a:r>
              <a:rPr lang="ru-RU" sz="1600" dirty="0" err="1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кВтч</a:t>
            </a:r>
            <a:r>
              <a:rPr lang="ru-RU" sz="16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 (без НДС).</a:t>
            </a:r>
          </a:p>
          <a:p>
            <a:pPr algn="just"/>
            <a:endParaRPr lang="ru-RU" sz="1600" b="1" dirty="0">
              <a:solidFill>
                <a:schemeClr val="accent5">
                  <a:lumMod val="50000"/>
                </a:schemeClr>
              </a:solidFill>
              <a:latin typeface="Roboto Light"/>
              <a:cs typeface="Arial" panose="020B0604020202020204" pitchFamily="34" charset="0"/>
            </a:endParaRPr>
          </a:p>
          <a:p>
            <a:pPr algn="just"/>
            <a:endParaRPr lang="ru-RU" sz="1600" b="1" dirty="0">
              <a:solidFill>
                <a:schemeClr val="accent5">
                  <a:lumMod val="50000"/>
                </a:schemeClr>
              </a:solidFill>
              <a:latin typeface="Roboto Light"/>
              <a:cs typeface="Arial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В отчетном периоде </a:t>
            </a:r>
            <a:r>
              <a:rPr lang="ru-RU" sz="16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объем оказанных услуг составил 11 723,02 тыс. кВт/ч, что на 290 тыс. кВт/ч или 2% ниже объема, утвержденного в тарифной смете.</a:t>
            </a:r>
          </a:p>
          <a:p>
            <a:pPr algn="just"/>
            <a:endParaRPr lang="ru-RU" sz="1600" b="1" dirty="0">
              <a:solidFill>
                <a:schemeClr val="accent5">
                  <a:lumMod val="50000"/>
                </a:schemeClr>
              </a:solidFill>
              <a:latin typeface="Roboto Light"/>
              <a:cs typeface="Arial" panose="020B0604020202020204" pitchFamily="34" charset="0"/>
            </a:endParaRPr>
          </a:p>
          <a:p>
            <a:pPr algn="just"/>
            <a:endParaRPr lang="ru-RU" sz="1600" b="1" dirty="0">
              <a:solidFill>
                <a:schemeClr val="accent5">
                  <a:lumMod val="50000"/>
                </a:schemeClr>
              </a:solidFill>
              <a:latin typeface="Roboto Light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Предоставление услуги осуществлялось согласно </a:t>
            </a:r>
            <a:r>
              <a:rPr lang="ru-RU" sz="16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заключенным договорам </a:t>
            </a:r>
            <a:r>
              <a:rPr lang="ru-RU" sz="16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с потребителями и графиками оказания услуг по передаче электрической энергии. </a:t>
            </a:r>
          </a:p>
        </p:txBody>
      </p:sp>
    </p:spTree>
    <p:extLst>
      <p:ext uri="{BB962C8B-B14F-4D97-AF65-F5344CB8AC3E}">
        <p14:creationId xmlns:p14="http://schemas.microsoft.com/office/powerpoint/2010/main" val="301554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51520" y="6110159"/>
            <a:ext cx="8640958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1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Утвержденный доход </a:t>
            </a:r>
            <a:r>
              <a:rPr lang="en-US" sz="1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851,61</a:t>
            </a:r>
            <a:r>
              <a:rPr lang="ru-RU" sz="1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тыс</a:t>
            </a:r>
            <a:r>
              <a:rPr lang="ru-RU" sz="1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1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тенге. Факт 4 </a:t>
            </a:r>
            <a:r>
              <a:rPr lang="ru-RU" sz="1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353,53 тыс. тенге (переисполнение 411%). Переисполнение </a:t>
            </a:r>
            <a:r>
              <a:rPr lang="ru-RU" sz="1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вызвано ростом тарифов по </a:t>
            </a:r>
            <a:r>
              <a:rPr lang="ru-RU" sz="1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передаче </a:t>
            </a:r>
            <a:r>
              <a:rPr lang="ru-RU" sz="1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электроэнергии.</a:t>
            </a:r>
            <a:endParaRPr lang="ru-RU" sz="10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463604"/>
              </p:ext>
            </p:extLst>
          </p:nvPr>
        </p:nvGraphicFramePr>
        <p:xfrm>
          <a:off x="251520" y="808210"/>
          <a:ext cx="8640959" cy="5258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0996">
                  <a:extLst>
                    <a:ext uri="{9D8B030D-6E8A-4147-A177-3AD203B41FA5}">
                      <a16:colId xmlns:a16="http://schemas.microsoft.com/office/drawing/2014/main" val="2439584069"/>
                    </a:ext>
                  </a:extLst>
                </a:gridCol>
                <a:gridCol w="3276777">
                  <a:extLst>
                    <a:ext uri="{9D8B030D-6E8A-4147-A177-3AD203B41FA5}">
                      <a16:colId xmlns:a16="http://schemas.microsoft.com/office/drawing/2014/main" val="3142782365"/>
                    </a:ext>
                  </a:extLst>
                </a:gridCol>
                <a:gridCol w="973437">
                  <a:extLst>
                    <a:ext uri="{9D8B030D-6E8A-4147-A177-3AD203B41FA5}">
                      <a16:colId xmlns:a16="http://schemas.microsoft.com/office/drawing/2014/main" val="509966213"/>
                    </a:ext>
                  </a:extLst>
                </a:gridCol>
                <a:gridCol w="1301457">
                  <a:extLst>
                    <a:ext uri="{9D8B030D-6E8A-4147-A177-3AD203B41FA5}">
                      <a16:colId xmlns:a16="http://schemas.microsoft.com/office/drawing/2014/main" val="3365809653"/>
                    </a:ext>
                  </a:extLst>
                </a:gridCol>
                <a:gridCol w="1416622">
                  <a:extLst>
                    <a:ext uri="{9D8B030D-6E8A-4147-A177-3AD203B41FA5}">
                      <a16:colId xmlns:a16="http://schemas.microsoft.com/office/drawing/2014/main" val="1346358728"/>
                    </a:ext>
                  </a:extLst>
                </a:gridCol>
                <a:gridCol w="1151670">
                  <a:extLst>
                    <a:ext uri="{9D8B030D-6E8A-4147-A177-3AD203B41FA5}">
                      <a16:colId xmlns:a16="http://schemas.microsoft.com/office/drawing/2014/main" val="2190871253"/>
                    </a:ext>
                  </a:extLst>
                </a:gridCol>
              </a:tblGrid>
              <a:tr h="5483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показателей*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Ед. измерения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Утверждено приказом ДКРЕМ </a:t>
                      </a:r>
                      <a:b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№89-ОД от 07.10.2022г.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Фактически сложившиеся показатели тарифной сметы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Отклонение</a:t>
                      </a:r>
                      <a:b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процентах              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250620"/>
                  </a:ext>
                </a:extLst>
              </a:tr>
              <a:tr h="2761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производство товаров и предоставление услуг, всего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1 337,94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1 638,62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3860104"/>
                  </a:ext>
                </a:extLst>
              </a:tr>
              <a:tr h="2338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Материальные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затраты, всего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10,11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10,52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5140106"/>
                  </a:ext>
                </a:extLst>
              </a:tr>
              <a:tr h="171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1.1.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сырье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материалы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10,11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10,52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1978789"/>
                  </a:ext>
                </a:extLst>
              </a:tr>
              <a:tr h="3006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оплату труда, всего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1 323,34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1 623,15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7573888"/>
                  </a:ext>
                </a:extLst>
              </a:tr>
              <a:tr h="1721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том числе: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0338419"/>
                  </a:ext>
                </a:extLst>
              </a:tr>
              <a:tr h="171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2.1.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заработная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186,32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1 407,62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8516211"/>
                  </a:ext>
                </a:extLst>
              </a:tr>
              <a:tr h="171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2.2.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социальный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 и </a:t>
                      </a:r>
                      <a:r>
                        <a:rPr lang="ru-RU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соц.отчисления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101,43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165,92 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5142574"/>
                  </a:ext>
                </a:extLst>
              </a:tr>
              <a:tr h="171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2.3.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ОСМС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35,59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49,61 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727536"/>
                  </a:ext>
                </a:extLst>
              </a:tr>
              <a:tr h="1399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Амортизация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</a:t>
                      </a:r>
                      <a:r>
                        <a:rPr lang="ru-RU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7701846"/>
                  </a:ext>
                </a:extLst>
              </a:tr>
              <a:tr h="1112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4,49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4,95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11270"/>
                  </a:ext>
                </a:extLst>
              </a:tr>
              <a:tr h="171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</a:t>
                      </a:r>
                      <a:r>
                        <a:rPr lang="ru-RU" sz="9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трахование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4,18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4,59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8739808"/>
                  </a:ext>
                </a:extLst>
              </a:tr>
              <a:tr h="171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охрана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труда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0,31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0,36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6769553"/>
                  </a:ext>
                </a:extLst>
              </a:tr>
              <a:tr h="1819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периода, всего, в том числе: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0,80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0,91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882146"/>
                  </a:ext>
                </a:extLst>
              </a:tr>
              <a:tr h="921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Общие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</a:t>
                      </a:r>
                      <a:r>
                        <a:rPr lang="ru-RU" sz="9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админстративные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расходы, всего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0,80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0,91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4049140"/>
                  </a:ext>
                </a:extLst>
              </a:tr>
              <a:tr h="171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том числе: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5345169"/>
                  </a:ext>
                </a:extLst>
              </a:tr>
              <a:tr h="171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5.1.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9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слуги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банка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0,80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</a:t>
                      </a:r>
                      <a:r>
                        <a:rPr lang="ru-RU" sz="9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0,91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0802841"/>
                  </a:ext>
                </a:extLst>
              </a:tr>
              <a:tr h="1628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338,74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ru-RU" sz="9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1 639,53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0750360"/>
                  </a:ext>
                </a:extLst>
              </a:tr>
              <a:tr h="1399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Прибыль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1771137"/>
                  </a:ext>
                </a:extLst>
              </a:tr>
              <a:tr h="2200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доходов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1 338,74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1 639,53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8179970"/>
                  </a:ext>
                </a:extLst>
              </a:tr>
              <a:tr h="2338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Объем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оказываемых услуг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кВт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12 013,02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723,02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9194061"/>
                  </a:ext>
                </a:extLst>
              </a:tr>
              <a:tr h="1622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Тариф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(без НДС)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тенге/</a:t>
                      </a:r>
                      <a:r>
                        <a:rPr lang="ru-RU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кВтч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0,11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357673"/>
                  </a:ext>
                </a:extLst>
              </a:tr>
              <a:tr h="1923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Необоснованно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полученный доход (компенсация)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487,13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6397766"/>
                  </a:ext>
                </a:extLst>
              </a:tr>
              <a:tr h="1622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доходов (с учетом компенсации)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851,61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4 353,53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411%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7266030"/>
                  </a:ext>
                </a:extLst>
              </a:tr>
              <a:tr h="2338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Объем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оказываемых услуг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кВт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12 013,02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11 723,02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6235649"/>
                  </a:ext>
                </a:extLst>
              </a:tr>
              <a:tr h="2338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Тариф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(без НДС)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тенге/кВт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0,07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0,07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7" marR="3877" marT="3877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4988208"/>
                  </a:ext>
                </a:extLst>
              </a:tr>
            </a:tbl>
          </a:graphicData>
        </a:graphic>
      </p:graphicFrame>
      <p:sp>
        <p:nvSpPr>
          <p:cNvPr id="1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71708" y="130571"/>
            <a:ext cx="8165180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III. Исполнение тарифной сметы на  регулируемую услугу</a:t>
            </a:r>
            <a:b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</a:b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по передаче электрической энергии</a:t>
            </a:r>
          </a:p>
        </p:txBody>
      </p:sp>
      <p:pic>
        <p:nvPicPr>
          <p:cNvPr id="14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953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1" y="821374"/>
            <a:ext cx="8667284" cy="89255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отчетном периоде услуга по производству, передаче и распределению тепловой энергии оказывалась согласно тарифам, утвержденными приказами Департамента Комитета по регулированию естественных монополий, защите конкуренции и прав потребителей Министерства национальной экономики Республики Казахстан по Атырауской области (далее-ДКРЕМ</a:t>
            </a:r>
            <a:r>
              <a:rPr lang="ru-RU" sz="13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8552"/>
              </p:ext>
            </p:extLst>
          </p:nvPr>
        </p:nvGraphicFramePr>
        <p:xfrm>
          <a:off x="251521" y="1800369"/>
          <a:ext cx="8667285" cy="23762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8426">
                  <a:extLst>
                    <a:ext uri="{9D8B030D-6E8A-4147-A177-3AD203B41FA5}">
                      <a16:colId xmlns:a16="http://schemas.microsoft.com/office/drawing/2014/main" val="2480104234"/>
                    </a:ext>
                  </a:extLst>
                </a:gridCol>
                <a:gridCol w="2692979">
                  <a:extLst>
                    <a:ext uri="{9D8B030D-6E8A-4147-A177-3AD203B41FA5}">
                      <a16:colId xmlns:a16="http://schemas.microsoft.com/office/drawing/2014/main" val="2897470335"/>
                    </a:ext>
                  </a:extLst>
                </a:gridCol>
                <a:gridCol w="1378877">
                  <a:extLst>
                    <a:ext uri="{9D8B030D-6E8A-4147-A177-3AD203B41FA5}">
                      <a16:colId xmlns:a16="http://schemas.microsoft.com/office/drawing/2014/main" val="2913908085"/>
                    </a:ext>
                  </a:extLst>
                </a:gridCol>
                <a:gridCol w="1532084">
                  <a:extLst>
                    <a:ext uri="{9D8B030D-6E8A-4147-A177-3AD203B41FA5}">
                      <a16:colId xmlns:a16="http://schemas.microsoft.com/office/drawing/2014/main" val="1936345611"/>
                    </a:ext>
                  </a:extLst>
                </a:gridCol>
                <a:gridCol w="2144919">
                  <a:extLst>
                    <a:ext uri="{9D8B030D-6E8A-4147-A177-3AD203B41FA5}">
                      <a16:colId xmlns:a16="http://schemas.microsoft.com/office/drawing/2014/main" val="1508015857"/>
                    </a:ext>
                  </a:extLst>
                </a:gridCol>
              </a:tblGrid>
              <a:tr h="5745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Приказ  ДКРЕМ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Единица измерения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Тариф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 действия тарифа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391012"/>
                  </a:ext>
                </a:extLst>
              </a:tr>
              <a:tr h="9008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№95-ОД от 15 июля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тенге/Гкал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9 132,02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6 октября 2022 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6001893"/>
                  </a:ext>
                </a:extLst>
              </a:tr>
              <a:tr h="9008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№89-ОД от 07 октября 2022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тенге/Гкал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3 271,28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7 октября 2022 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8552394"/>
                  </a:ext>
                </a:extLst>
              </a:tr>
            </a:tbl>
          </a:graphicData>
        </a:graphic>
      </p:graphicFrame>
      <p:sp>
        <p:nvSpPr>
          <p:cNvPr id="11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71708" y="130571"/>
            <a:ext cx="8165180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Тарифы на услугу по производству, передаче и распределению тепловой энергии</a:t>
            </a:r>
          </a:p>
        </p:txBody>
      </p:sp>
      <p:pic>
        <p:nvPicPr>
          <p:cNvPr id="13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256872" y="4263077"/>
            <a:ext cx="86800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Предоставление услуги осуществлялось согласно заключенным договорам с потребителями и графикам оказания услуг по производству, передаче и распределению тепловой энергии. </a:t>
            </a: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04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19" y="5826492"/>
            <a:ext cx="86672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Доходы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от оказания услуги при утвержденной сумме 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6 685,19 тыс. тенге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составили 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14 183,42 тыс. тенге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(переисполнение 112%). Переисполнение связано с тем, что тариф на услугу по производству, передаче и распределению тепловой энергии с января по апрель 2022 года составлял 9 132,02 тенге/кВт.</a:t>
            </a:r>
            <a:endParaRPr lang="ru-RU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015177"/>
              </p:ext>
            </p:extLst>
          </p:nvPr>
        </p:nvGraphicFramePr>
        <p:xfrm>
          <a:off x="251519" y="817565"/>
          <a:ext cx="8667285" cy="49512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6623">
                  <a:extLst>
                    <a:ext uri="{9D8B030D-6E8A-4147-A177-3AD203B41FA5}">
                      <a16:colId xmlns:a16="http://schemas.microsoft.com/office/drawing/2014/main" val="1957293291"/>
                    </a:ext>
                  </a:extLst>
                </a:gridCol>
                <a:gridCol w="3004635">
                  <a:extLst>
                    <a:ext uri="{9D8B030D-6E8A-4147-A177-3AD203B41FA5}">
                      <a16:colId xmlns:a16="http://schemas.microsoft.com/office/drawing/2014/main" val="21178383"/>
                    </a:ext>
                  </a:extLst>
                </a:gridCol>
                <a:gridCol w="1090034">
                  <a:extLst>
                    <a:ext uri="{9D8B030D-6E8A-4147-A177-3AD203B41FA5}">
                      <a16:colId xmlns:a16="http://schemas.microsoft.com/office/drawing/2014/main" val="2208799259"/>
                    </a:ext>
                  </a:extLst>
                </a:gridCol>
                <a:gridCol w="1226288">
                  <a:extLst>
                    <a:ext uri="{9D8B030D-6E8A-4147-A177-3AD203B41FA5}">
                      <a16:colId xmlns:a16="http://schemas.microsoft.com/office/drawing/2014/main" val="1436957805"/>
                    </a:ext>
                  </a:extLst>
                </a:gridCol>
                <a:gridCol w="1513935">
                  <a:extLst>
                    <a:ext uri="{9D8B030D-6E8A-4147-A177-3AD203B41FA5}">
                      <a16:colId xmlns:a16="http://schemas.microsoft.com/office/drawing/2014/main" val="1851305208"/>
                    </a:ext>
                  </a:extLst>
                </a:gridCol>
                <a:gridCol w="1305770">
                  <a:extLst>
                    <a:ext uri="{9D8B030D-6E8A-4147-A177-3AD203B41FA5}">
                      <a16:colId xmlns:a16="http://schemas.microsoft.com/office/drawing/2014/main" val="3225790573"/>
                    </a:ext>
                  </a:extLst>
                </a:gridCol>
              </a:tblGrid>
              <a:tr h="5952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показателей 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Ед. изм.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Утверждено приказом ДКРЕМ №89-ОД от 07.10.2022г.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Фактически сложившиеся показатели тарифной сметы 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Отклонение </a:t>
                      </a:r>
                      <a:b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процентах             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309407"/>
                  </a:ext>
                </a:extLst>
              </a:tr>
              <a:tr h="4162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производство товаров и предоставление услуг, всего, в том числе: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9 373,58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15 264,63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7321678"/>
                  </a:ext>
                </a:extLst>
              </a:tr>
              <a:tr h="2169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Материальные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затраты, всего, в том числе: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566,62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6 826,81   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7526221"/>
                  </a:ext>
                </a:extLst>
              </a:tr>
              <a:tr h="2294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топливо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(газ)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566,62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6 826,81 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258197"/>
                  </a:ext>
                </a:extLst>
              </a:tr>
              <a:tr h="2294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Амортизация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4 806,96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8 437,82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6351826"/>
                  </a:ext>
                </a:extLst>
              </a:tr>
              <a:tr h="3322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периода, всего, в том числе: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272,78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313,99   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4574020"/>
                  </a:ext>
                </a:extLst>
              </a:tr>
              <a:tr h="2472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Общие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административные расходы, всего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272,78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313,99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1897003"/>
                  </a:ext>
                </a:extLst>
              </a:tr>
              <a:tr h="2394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272,78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313,99 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9014735"/>
                  </a:ext>
                </a:extLst>
              </a:tr>
              <a:tr h="3105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9 646,36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15 578,62   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6644948"/>
                  </a:ext>
                </a:extLst>
              </a:tr>
              <a:tr h="3059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Прибыль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          1 395,20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1008475"/>
                  </a:ext>
                </a:extLst>
              </a:tr>
              <a:tr h="3059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доходов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646,36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14 183,42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47%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9084544"/>
                  </a:ext>
                </a:extLst>
              </a:tr>
              <a:tr h="1755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оказываемых услуг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Гкал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2,04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2,04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0877379"/>
                  </a:ext>
                </a:extLst>
              </a:tr>
              <a:tr h="1523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6884729"/>
                  </a:ext>
                </a:extLst>
              </a:tr>
              <a:tr h="2071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Тариф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(без НДС)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тенге/Гкал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4 720,28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4044681"/>
                  </a:ext>
                </a:extLst>
              </a:tr>
              <a:tr h="2366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Необоснованно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полученный доход (компенсация)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2 961,17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6403048"/>
                  </a:ext>
                </a:extLst>
              </a:tr>
              <a:tr h="22942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доходов ( с учетом компенсации)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6 685,19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14 183,42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408262"/>
                  </a:ext>
                </a:extLst>
              </a:tr>
              <a:tr h="3059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оказываемых услуг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Гкал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2,04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2,04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0,17%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3709791"/>
                  </a:ext>
                </a:extLst>
              </a:tr>
              <a:tr h="2154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VIII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Тариф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(без НДС)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тенге/Гкал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3 271,28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3492155"/>
                  </a:ext>
                </a:extLst>
              </a:tr>
            </a:tbl>
          </a:graphicData>
        </a:graphic>
      </p:graphicFrame>
      <p:sp>
        <p:nvSpPr>
          <p:cNvPr id="1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71708" y="130571"/>
            <a:ext cx="8165180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III. Исполнение тарифной сметы на услуги по производству, передаче и распределению тепловой энергии</a:t>
            </a:r>
          </a:p>
        </p:txBody>
      </p:sp>
      <p:pic>
        <p:nvPicPr>
          <p:cNvPr id="13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341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901771"/>
            <a:ext cx="8667285" cy="7386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отчетном периоде услуга по отводу сточных вод оказывалась согласно тарифам, утвержденным приказом Департамента Комитета по регулированию естественных монополий, защите конкуренции и прав потребителей Министерства национальной экономики Республики Казахстан по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Атырауской: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553064"/>
              </p:ext>
            </p:extLst>
          </p:nvPr>
        </p:nvGraphicFramePr>
        <p:xfrm>
          <a:off x="251519" y="1804583"/>
          <a:ext cx="8667285" cy="27647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3637">
                  <a:extLst>
                    <a:ext uri="{9D8B030D-6E8A-4147-A177-3AD203B41FA5}">
                      <a16:colId xmlns:a16="http://schemas.microsoft.com/office/drawing/2014/main" val="1522714022"/>
                    </a:ext>
                  </a:extLst>
                </a:gridCol>
                <a:gridCol w="1332044">
                  <a:extLst>
                    <a:ext uri="{9D8B030D-6E8A-4147-A177-3AD203B41FA5}">
                      <a16:colId xmlns:a16="http://schemas.microsoft.com/office/drawing/2014/main" val="2690166198"/>
                    </a:ext>
                  </a:extLst>
                </a:gridCol>
                <a:gridCol w="2760272">
                  <a:extLst>
                    <a:ext uri="{9D8B030D-6E8A-4147-A177-3AD203B41FA5}">
                      <a16:colId xmlns:a16="http://schemas.microsoft.com/office/drawing/2014/main" val="373450553"/>
                    </a:ext>
                  </a:extLst>
                </a:gridCol>
                <a:gridCol w="2061332">
                  <a:extLst>
                    <a:ext uri="{9D8B030D-6E8A-4147-A177-3AD203B41FA5}">
                      <a16:colId xmlns:a16="http://schemas.microsoft.com/office/drawing/2014/main" val="2226273037"/>
                    </a:ext>
                  </a:extLst>
                </a:gridCol>
              </a:tblGrid>
              <a:tr h="4973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и дата приказа ДКРЕМ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Единица измерения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Участок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Тариф, тенге (без НДС)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365908"/>
                  </a:ext>
                </a:extLst>
              </a:tr>
              <a:tr h="10890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№9-ОД от 11 февраля 2022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тенге за 1 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Кигач</a:t>
                      </a: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Курмангазинского</a:t>
                      </a: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района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39,74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089015"/>
                  </a:ext>
                </a:extLst>
              </a:tr>
              <a:tr h="1178317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95-ОД от 15 июля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тенге за 1 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Кульсары</a:t>
                      </a: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Промзона</a:t>
                      </a: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), </a:t>
                      </a:r>
                      <a:r>
                        <a:rPr lang="ru-RU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Жылыойского</a:t>
                      </a: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района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72,47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5402104"/>
                  </a:ext>
                </a:extLst>
              </a:tr>
            </a:tbl>
          </a:graphicData>
        </a:graphic>
      </p:graphicFrame>
      <p:sp>
        <p:nvSpPr>
          <p:cNvPr id="1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71708" y="130571"/>
            <a:ext cx="8165180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Тарифы на услугу по отводу сточных вод</a:t>
            </a:r>
          </a:p>
        </p:txBody>
      </p:sp>
      <p:pic>
        <p:nvPicPr>
          <p:cNvPr id="17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251519" y="4685328"/>
            <a:ext cx="866728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отчетном периоде объем оказанных услуг составил в селе Кигач –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14,27 тыс. м³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а городе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Кульсары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9,76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м³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Предоставление услуги осуществлялось согласно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заключенным договорам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 потребителями и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графикам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оказания услуг, а также указаны фактические объемы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за 2022 года.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34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51520" y="5860517"/>
            <a:ext cx="86853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городе Кульсары утвержден доход в сумме 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468,74 тыс. тенге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исполнение составило 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468,74 тыс. </a:t>
            </a: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тенге.</a:t>
            </a:r>
          </a:p>
          <a:p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Исполнение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составило </a:t>
            </a:r>
            <a:r>
              <a:rPr lang="ru-RU" sz="12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ru-RU" sz="12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%.</a:t>
            </a:r>
            <a:endParaRPr lang="ru-RU" sz="1300" b="1" dirty="0">
              <a:solidFill>
                <a:srgbClr val="008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307548"/>
              </p:ext>
            </p:extLst>
          </p:nvPr>
        </p:nvGraphicFramePr>
        <p:xfrm>
          <a:off x="251520" y="863087"/>
          <a:ext cx="8667285" cy="48898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9092">
                  <a:extLst>
                    <a:ext uri="{9D8B030D-6E8A-4147-A177-3AD203B41FA5}">
                      <a16:colId xmlns:a16="http://schemas.microsoft.com/office/drawing/2014/main" val="2756090613"/>
                    </a:ext>
                  </a:extLst>
                </a:gridCol>
                <a:gridCol w="2588625">
                  <a:extLst>
                    <a:ext uri="{9D8B030D-6E8A-4147-A177-3AD203B41FA5}">
                      <a16:colId xmlns:a16="http://schemas.microsoft.com/office/drawing/2014/main" val="498644971"/>
                    </a:ext>
                  </a:extLst>
                </a:gridCol>
                <a:gridCol w="1145614">
                  <a:extLst>
                    <a:ext uri="{9D8B030D-6E8A-4147-A177-3AD203B41FA5}">
                      <a16:colId xmlns:a16="http://schemas.microsoft.com/office/drawing/2014/main" val="774495923"/>
                    </a:ext>
                  </a:extLst>
                </a:gridCol>
                <a:gridCol w="1145614">
                  <a:extLst>
                    <a:ext uri="{9D8B030D-6E8A-4147-A177-3AD203B41FA5}">
                      <a16:colId xmlns:a16="http://schemas.microsoft.com/office/drawing/2014/main" val="48050664"/>
                    </a:ext>
                  </a:extLst>
                </a:gridCol>
                <a:gridCol w="1074014">
                  <a:extLst>
                    <a:ext uri="{9D8B030D-6E8A-4147-A177-3AD203B41FA5}">
                      <a16:colId xmlns:a16="http://schemas.microsoft.com/office/drawing/2014/main" val="1386746959"/>
                    </a:ext>
                  </a:extLst>
                </a:gridCol>
                <a:gridCol w="1074014">
                  <a:extLst>
                    <a:ext uri="{9D8B030D-6E8A-4147-A177-3AD203B41FA5}">
                      <a16:colId xmlns:a16="http://schemas.microsoft.com/office/drawing/2014/main" val="554981620"/>
                    </a:ext>
                  </a:extLst>
                </a:gridCol>
                <a:gridCol w="1020312">
                  <a:extLst>
                    <a:ext uri="{9D8B030D-6E8A-4147-A177-3AD203B41FA5}">
                      <a16:colId xmlns:a16="http://schemas.microsoft.com/office/drawing/2014/main" val="1238971022"/>
                    </a:ext>
                  </a:extLst>
                </a:gridCol>
              </a:tblGrid>
              <a:tr h="42059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показателей*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Ед. изм.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Утверждено приказом ДКРЕМ </a:t>
                      </a:r>
                      <a:b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№95-ОД от 15.07.2019г.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Факт за  2022 год</a:t>
                      </a:r>
                      <a:b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Отклонение в процентах        </a:t>
                      </a:r>
                      <a:endParaRPr lang="ru-RU" sz="10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141178"/>
                  </a:ext>
                </a:extLst>
              </a:tr>
              <a:tr h="4435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всего 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доля 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08968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en-US" sz="900" b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производство товаров и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предоставление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услуг, всего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461,81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880,92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583,73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6786092"/>
                  </a:ext>
                </a:extLst>
              </a:tr>
              <a:tr h="2439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том числе: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-   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-  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8506212"/>
                  </a:ext>
                </a:extLst>
              </a:tr>
              <a:tr h="2775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Амортизация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-"-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461,81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880,92 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583,73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1885102"/>
                  </a:ext>
                </a:extLst>
              </a:tr>
              <a:tr h="3425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периода, всего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-"-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6,93   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194,44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128,84   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1759%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3452604"/>
                  </a:ext>
                </a:extLst>
              </a:tr>
              <a:tr h="3315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административные, всего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-"-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6,93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194,44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128,84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1759%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5439493"/>
                  </a:ext>
                </a:extLst>
              </a:tr>
              <a:tr h="2187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-"-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6,93 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194,44 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128,84 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1759%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3230115"/>
                  </a:ext>
                </a:extLst>
              </a:tr>
              <a:tr h="2355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другие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-"-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-  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910443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-"-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468,74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1 075,36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712,57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2303658"/>
                  </a:ext>
                </a:extLst>
              </a:tr>
              <a:tr h="2439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Прибыль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-"-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0120620"/>
                  </a:ext>
                </a:extLst>
              </a:tr>
              <a:tr h="3321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доходов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-"-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468,74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468,74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468,74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3522454"/>
                  </a:ext>
                </a:extLst>
              </a:tr>
              <a:tr h="1682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оказываемых услуг- общее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м3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-     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550904"/>
                  </a:ext>
                </a:extLst>
              </a:tr>
              <a:tr h="1766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тыс.тенге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-     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4442860"/>
                  </a:ext>
                </a:extLst>
              </a:tr>
              <a:tr h="18506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оказываемых услуг </a:t>
                      </a:r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субабонентам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м3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6,47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6,47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6,47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362182"/>
                  </a:ext>
                </a:extLst>
              </a:tr>
              <a:tr h="1901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тыс.тенге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-     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7551972"/>
                  </a:ext>
                </a:extLst>
              </a:tr>
              <a:tr h="3532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VIII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Тариф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(без НДС)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тенге/м3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72,47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72,47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72,47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7775880"/>
                  </a:ext>
                </a:extLst>
              </a:tr>
            </a:tbl>
          </a:graphicData>
        </a:graphic>
      </p:graphicFrame>
      <p:sp>
        <p:nvSpPr>
          <p:cNvPr id="1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71708" y="130571"/>
            <a:ext cx="8165180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III. Исполнение тарифной сметы по отводу сточных вод (Кульсары)</a:t>
            </a:r>
          </a:p>
        </p:txBody>
      </p:sp>
      <p:pic>
        <p:nvPicPr>
          <p:cNvPr id="13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582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70384" y="5794006"/>
            <a:ext cx="8229599" cy="320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16746"/>
              </p:ext>
            </p:extLst>
          </p:nvPr>
        </p:nvGraphicFramePr>
        <p:xfrm>
          <a:off x="251520" y="856121"/>
          <a:ext cx="8667284" cy="49348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3862">
                  <a:extLst>
                    <a:ext uri="{9D8B030D-6E8A-4147-A177-3AD203B41FA5}">
                      <a16:colId xmlns:a16="http://schemas.microsoft.com/office/drawing/2014/main" val="3258598248"/>
                    </a:ext>
                  </a:extLst>
                </a:gridCol>
                <a:gridCol w="3105123">
                  <a:extLst>
                    <a:ext uri="{9D8B030D-6E8A-4147-A177-3AD203B41FA5}">
                      <a16:colId xmlns:a16="http://schemas.microsoft.com/office/drawing/2014/main" val="4262867881"/>
                    </a:ext>
                  </a:extLst>
                </a:gridCol>
                <a:gridCol w="951804">
                  <a:extLst>
                    <a:ext uri="{9D8B030D-6E8A-4147-A177-3AD203B41FA5}">
                      <a16:colId xmlns:a16="http://schemas.microsoft.com/office/drawing/2014/main" val="3457379010"/>
                    </a:ext>
                  </a:extLst>
                </a:gridCol>
                <a:gridCol w="968102">
                  <a:extLst>
                    <a:ext uri="{9D8B030D-6E8A-4147-A177-3AD203B41FA5}">
                      <a16:colId xmlns:a16="http://schemas.microsoft.com/office/drawing/2014/main" val="4215085730"/>
                    </a:ext>
                  </a:extLst>
                </a:gridCol>
                <a:gridCol w="1007218">
                  <a:extLst>
                    <a:ext uri="{9D8B030D-6E8A-4147-A177-3AD203B41FA5}">
                      <a16:colId xmlns:a16="http://schemas.microsoft.com/office/drawing/2014/main" val="3611942232"/>
                    </a:ext>
                  </a:extLst>
                </a:gridCol>
                <a:gridCol w="1003957">
                  <a:extLst>
                    <a:ext uri="{9D8B030D-6E8A-4147-A177-3AD203B41FA5}">
                      <a16:colId xmlns:a16="http://schemas.microsoft.com/office/drawing/2014/main" val="1838431695"/>
                    </a:ext>
                  </a:extLst>
                </a:gridCol>
                <a:gridCol w="1007218">
                  <a:extLst>
                    <a:ext uri="{9D8B030D-6E8A-4147-A177-3AD203B41FA5}">
                      <a16:colId xmlns:a16="http://schemas.microsoft.com/office/drawing/2014/main" val="802517950"/>
                    </a:ext>
                  </a:extLst>
                </a:gridCol>
              </a:tblGrid>
              <a:tr h="343312">
                <a:tc rowSpan="2"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1000" b="1" i="0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ru-RU" sz="1000" b="1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показателей*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Ед. изм.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Утверждено приказом ДКРЕМ </a:t>
                      </a:r>
                      <a:b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№9-ОД от 18.02.2022г.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Факт  2022 года </a:t>
                      </a:r>
                      <a:br>
                        <a:rPr lang="ru-RU" sz="10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0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Отклонение</a:t>
                      </a:r>
                      <a:b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процентах     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463379"/>
                  </a:ext>
                </a:extLst>
              </a:tr>
              <a:tr h="3573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всего 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доля 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123274"/>
                  </a:ext>
                </a:extLst>
              </a:tr>
              <a:tr h="2195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производство товаров и предоставление услуг, всего, в том числе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681,29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5 484,93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3 403,76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0564373"/>
                  </a:ext>
                </a:extLst>
              </a:tr>
              <a:tr h="2128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Материальные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затраты, всего, в том числе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-  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-  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-  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-  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5367507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оплату труда, всего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649,45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5 049,46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3 133,52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382%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6238052"/>
                  </a:ext>
                </a:extLst>
              </a:tr>
              <a:tr h="1509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том числе: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0385088"/>
                  </a:ext>
                </a:extLst>
              </a:tr>
              <a:tr h="2090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заработная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598,30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4 540,49 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2 817,67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371%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359320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2.2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социальный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 и </a:t>
                      </a:r>
                      <a:r>
                        <a:rPr lang="ru-RU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соцотчисления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51,15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508,98 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315,85 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518%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363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Амортизация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13,04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390,32 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242,22 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1758%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786020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18,80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45,15 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28,02 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131843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обязательные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виды страхования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2,33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15,46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9,59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312%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0588285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охрана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труда и техника безопасности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16,47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29,69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18,42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1988362"/>
                  </a:ext>
                </a:extLst>
              </a:tr>
              <a:tr h="1573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периода, всего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0,59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20,34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12,62   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2039%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634557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административные, всего, в том числе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0,59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20,34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12,62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2039%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632285"/>
                  </a:ext>
                </a:extLst>
              </a:tr>
              <a:tr h="1509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9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том числе: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9282538"/>
                  </a:ext>
                </a:extLst>
              </a:tr>
              <a:tr h="2090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5.1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услуги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банка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0,39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2,94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1,83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368%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969736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5.2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налоги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0,20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17,40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10,80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5298%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757132"/>
                  </a:ext>
                </a:extLst>
              </a:tr>
              <a:tr h="2745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681,88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5 505,27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3 416,38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401%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0579011"/>
                  </a:ext>
                </a:extLst>
              </a:tr>
              <a:tr h="2025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Прибыль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-   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253857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Всего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доходов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681,88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586,68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586,68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4924639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Объем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оказываемых услуг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м3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17,16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14,27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14,27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-16,8%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9766032"/>
                  </a:ext>
                </a:extLst>
              </a:tr>
              <a:tr h="1567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Тариф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(без НДС)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тенге/м3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39,74  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9725284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51520" y="5805264"/>
            <a:ext cx="86672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Доходы от оказания услуги при утвержденной сумме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681,88 тыс. тенге </a:t>
            </a:r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селе </a:t>
            </a:r>
            <a:r>
              <a:rPr lang="ru-RU" sz="14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Кигач</a:t>
            </a:r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составили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586,68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тыс. тенге. </a:t>
            </a:r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14% неисполнение</a:t>
            </a:r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 Неисполнение связано с тем, что некоторые потребители снизили объем получаемой услуги по разным объективным причинам.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71708" y="130571"/>
            <a:ext cx="8165180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III. Исполнение тарифной по отводу сточных вод (Кигач)</a:t>
            </a:r>
          </a:p>
        </p:txBody>
      </p:sp>
      <p:pic>
        <p:nvPicPr>
          <p:cNvPr id="15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50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Прямоугольник 52"/>
          <p:cNvSpPr/>
          <p:nvPr/>
        </p:nvSpPr>
        <p:spPr>
          <a:xfrm>
            <a:off x="771708" y="130571"/>
            <a:ext cx="8165180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KZ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Ц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е</a:t>
            </a:r>
            <a:r>
              <a:rPr lang="ru-KZ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л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и</a:t>
            </a:r>
            <a:r>
              <a:rPr lang="ru-KZ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и</a:t>
            </a:r>
            <a:r>
              <a:rPr lang="ru-KZ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</a:t>
            </a:r>
            <a:r>
              <a:rPr lang="ru-KZ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о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в</a:t>
            </a:r>
            <a:r>
              <a:rPr lang="ru-KZ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е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с</a:t>
            </a:r>
            <a:r>
              <a:rPr lang="ru-KZ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т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к</a:t>
            </a:r>
            <a:r>
              <a:rPr lang="ru-KZ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а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Отчета ТОО «Магистральный Водовод»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Roboto Light"/>
              <a:cs typeface="Arial" panose="020B0604020202020204" pitchFamily="34" charset="0"/>
            </a:endParaRPr>
          </a:p>
        </p:txBody>
      </p:sp>
      <p:sp>
        <p:nvSpPr>
          <p:cNvPr id="56" name="Title 3"/>
          <p:cNvSpPr txBox="1">
            <a:spLocks/>
          </p:cNvSpPr>
          <p:nvPr/>
        </p:nvSpPr>
        <p:spPr>
          <a:xfrm>
            <a:off x="251520" y="836712"/>
            <a:ext cx="8685368" cy="97421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50" tIns="45724" rIns="91450" bIns="45724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  <a:tabLst>
                <a:tab pos="0" algn="l"/>
              </a:tabLst>
            </a:pP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Целями </a:t>
            </a:r>
            <a:r>
              <a:rPr lang="ru-RU" altLang="ru-RU" sz="1400" b="1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отчета ТОО «Магистральный Водовод»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являются: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534988" indent="-263525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0" algn="l"/>
                <a:tab pos="627063" algn="l"/>
              </a:tabLst>
            </a:pP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усиление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системы защиты прав 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потребителей;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534988" indent="-263525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0" algn="l"/>
                <a:tab pos="627063" algn="l"/>
              </a:tabLst>
            </a:pP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обеспечение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прозрачности деятельности субъектов естественных монополий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4335" y="3860331"/>
            <a:ext cx="8748145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sz="1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2100421"/>
            <a:ext cx="8568951" cy="3084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Повестка слушания:</a:t>
            </a:r>
          </a:p>
          <a:p>
            <a:pPr marL="534988" indent="-263525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общие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сведения о Товариществе;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4988" indent="-263525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производственные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показатели деятельности Товарищества за отчетный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период;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4988" indent="-263525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исполнение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Товариществом утвержденных тарифных смет за отчетный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период;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4988" indent="-263525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исполнение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Товариществом утвержденной инвестиционной программы за отчетный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период;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4988" indent="-263525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соблюдение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Товариществом показателей качества и надежности регулируемых услуг и достижения показателей эффективности деятельности;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4988" indent="-263525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перспективах деятельности (планы развития).</a:t>
            </a:r>
          </a:p>
          <a:p>
            <a:endParaRPr lang="ru-RU" sz="1600" b="1" dirty="0">
              <a:solidFill>
                <a:schemeClr val="tx1"/>
              </a:solidFill>
              <a:latin typeface="Roboto Light"/>
              <a:cs typeface="Arial" panose="020B0604020202020204" pitchFamily="34" charset="0"/>
            </a:endParaRPr>
          </a:p>
        </p:txBody>
      </p:sp>
      <p:pic>
        <p:nvPicPr>
          <p:cNvPr id="9" name="Рисунок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1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769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929896"/>
              </p:ext>
            </p:extLst>
          </p:nvPr>
        </p:nvGraphicFramePr>
        <p:xfrm>
          <a:off x="251520" y="901640"/>
          <a:ext cx="8667287" cy="4761029"/>
        </p:xfrm>
        <a:graphic>
          <a:graphicData uri="http://schemas.openxmlformats.org/drawingml/2006/table">
            <a:tbl>
              <a:tblPr/>
              <a:tblGrid>
                <a:gridCol w="514093">
                  <a:extLst>
                    <a:ext uri="{9D8B030D-6E8A-4147-A177-3AD203B41FA5}">
                      <a16:colId xmlns:a16="http://schemas.microsoft.com/office/drawing/2014/main" val="1345288413"/>
                    </a:ext>
                  </a:extLst>
                </a:gridCol>
                <a:gridCol w="2980133">
                  <a:extLst>
                    <a:ext uri="{9D8B030D-6E8A-4147-A177-3AD203B41FA5}">
                      <a16:colId xmlns:a16="http://schemas.microsoft.com/office/drawing/2014/main" val="3011991912"/>
                    </a:ext>
                  </a:extLst>
                </a:gridCol>
                <a:gridCol w="514093">
                  <a:extLst>
                    <a:ext uri="{9D8B030D-6E8A-4147-A177-3AD203B41FA5}">
                      <a16:colId xmlns:a16="http://schemas.microsoft.com/office/drawing/2014/main" val="3175098555"/>
                    </a:ext>
                  </a:extLst>
                </a:gridCol>
                <a:gridCol w="556934">
                  <a:extLst>
                    <a:ext uri="{9D8B030D-6E8A-4147-A177-3AD203B41FA5}">
                      <a16:colId xmlns:a16="http://schemas.microsoft.com/office/drawing/2014/main" val="2175576710"/>
                    </a:ext>
                  </a:extLst>
                </a:gridCol>
                <a:gridCol w="556934">
                  <a:extLst>
                    <a:ext uri="{9D8B030D-6E8A-4147-A177-3AD203B41FA5}">
                      <a16:colId xmlns:a16="http://schemas.microsoft.com/office/drawing/2014/main" val="3547185594"/>
                    </a:ext>
                  </a:extLst>
                </a:gridCol>
                <a:gridCol w="556934">
                  <a:extLst>
                    <a:ext uri="{9D8B030D-6E8A-4147-A177-3AD203B41FA5}">
                      <a16:colId xmlns:a16="http://schemas.microsoft.com/office/drawing/2014/main" val="1781042514"/>
                    </a:ext>
                  </a:extLst>
                </a:gridCol>
                <a:gridCol w="556934">
                  <a:extLst>
                    <a:ext uri="{9D8B030D-6E8A-4147-A177-3AD203B41FA5}">
                      <a16:colId xmlns:a16="http://schemas.microsoft.com/office/drawing/2014/main" val="2032904597"/>
                    </a:ext>
                  </a:extLst>
                </a:gridCol>
                <a:gridCol w="589065">
                  <a:extLst>
                    <a:ext uri="{9D8B030D-6E8A-4147-A177-3AD203B41FA5}">
                      <a16:colId xmlns:a16="http://schemas.microsoft.com/office/drawing/2014/main" val="3102932138"/>
                    </a:ext>
                  </a:extLst>
                </a:gridCol>
                <a:gridCol w="514093">
                  <a:extLst>
                    <a:ext uri="{9D8B030D-6E8A-4147-A177-3AD203B41FA5}">
                      <a16:colId xmlns:a16="http://schemas.microsoft.com/office/drawing/2014/main" val="3897240947"/>
                    </a:ext>
                  </a:extLst>
                </a:gridCol>
                <a:gridCol w="1328074">
                  <a:extLst>
                    <a:ext uri="{9D8B030D-6E8A-4147-A177-3AD203B41FA5}">
                      <a16:colId xmlns:a16="http://schemas.microsoft.com/office/drawing/2014/main" val="2390694646"/>
                    </a:ext>
                  </a:extLst>
                </a:gridCol>
              </a:tblGrid>
              <a:tr h="427537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№ п/п 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Наименование мероприятий инвестиционной программы 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Единица измерения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Утвержденная Инвестиционная программа 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Фактическое исполнение  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Отклонение, </a:t>
                      </a:r>
                      <a:r>
                        <a:rPr lang="ru-RU" sz="8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абс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Выполнение,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Примечание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012051"/>
                  </a:ext>
                </a:extLst>
              </a:tr>
              <a:tr h="2205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мероприятий инвестиционной программы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619090"/>
                  </a:ext>
                </a:extLst>
              </a:tr>
              <a:tr h="1460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Количество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Количество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Сумма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317748"/>
                  </a:ext>
                </a:extLst>
              </a:tr>
              <a:tr h="1333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4775787"/>
                  </a:ext>
                </a:extLst>
              </a:tr>
              <a:tr h="189579">
                <a:tc gridSpan="10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Мероприятия инвестиционной </a:t>
                      </a:r>
                      <a:r>
                        <a:rPr lang="ru-RU" sz="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программы в </a:t>
                      </a:r>
                      <a:r>
                        <a:rPr lang="ru-RU" sz="8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период с 1 октября 2022 года по 30 сентября 2023 </a:t>
                      </a:r>
                      <a:r>
                        <a:rPr lang="ru-RU" sz="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года</a:t>
                      </a:r>
                      <a:endParaRPr lang="ru-RU" sz="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3170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ВСЕГО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16 238 598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-16 238 598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74358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Замена участков водовода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16 238 598</a:t>
                      </a:r>
                      <a:endParaRPr lang="ru-RU" sz="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-16 238 598</a:t>
                      </a:r>
                      <a:endParaRPr lang="ru-RU" sz="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201257"/>
                  </a:ext>
                </a:extLst>
              </a:tr>
              <a:tr h="4408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Строительство линейной части водовода диаметром 1220х12 мм в/в Астрахань-Мангышлак, 1 очередь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объект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16 238 598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-16 238 598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Договор генерального подряда по производству строительно-монтажных работ по реализации проекта заключен 5 октября 2022 года.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Мероприятие исполняется.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Исполнение мероприятия планируется в соответствии утвержденной инвестиционной программой.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271409"/>
                  </a:ext>
                </a:extLst>
              </a:tr>
              <a:tr h="150973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Строительство второй нитки водовода «Астрахань-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Мангышлак» диаметром 1220х12 мм протяженностью 151 км (участок 56-207 км), в том числе: мобилизация, вынос трассы, подготовительный период, подготовка территории, транспортировка материалов,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вдольтрассовый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проезд, общестроительные работы, генплан, переустройство существующей ВЛ, реконструкция РРЛ.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объект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14 003 369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-14 003 369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3507773"/>
                  </a:ext>
                </a:extLst>
              </a:tr>
              <a:tr h="108220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Вынос участка МВ «Астрахань-Мангышлак» Ø1220×12 мм</a:t>
                      </a:r>
                      <a:b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обвод п. Бейнеу, в том числе: мобилизация, вынос трассы, подготовительный период, подготовка территории, транспортировка материалов, начало земельных работ, общестроительные работы, генплан.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объект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2 235 229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-2 235 229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7385" marR="7385" marT="73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851075"/>
                  </a:ext>
                </a:extLst>
              </a:tr>
            </a:tbl>
          </a:graphicData>
        </a:graphic>
      </p:graphicFrame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71708" y="130571"/>
            <a:ext cx="8165180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IV. Результаты реализации инвестиционной программы за 3 месяца 2022 года</a:t>
            </a:r>
          </a:p>
        </p:txBody>
      </p:sp>
      <p:pic>
        <p:nvPicPr>
          <p:cNvPr id="11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39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57F0BD6-6939-4827-BE63-AF698716B8B9}"/>
              </a:ext>
            </a:extLst>
          </p:cNvPr>
          <p:cNvSpPr/>
          <p:nvPr/>
        </p:nvSpPr>
        <p:spPr>
          <a:xfrm>
            <a:off x="251519" y="836712"/>
            <a:ext cx="8667285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>
              <a:buClr>
                <a:schemeClr val="tx1"/>
              </a:buClr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целях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обеспечения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непрерывного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надлежащего и эффективного функционирования магистрального водовода «Астрахань – Мангышлак» в целях безопасной и безаварийной эксплуатации водовода и подачи воды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потребителям в инвестиционной программе предусмотрена реализация проекта «Реконструкция и расширение магистрального водовода «Астрахань – Мангышлак».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71708" y="130571"/>
            <a:ext cx="8165180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IV. Результаты реализации инвестиционной программы за 3 месяца 2022 года</a:t>
            </a:r>
          </a:p>
        </p:txBody>
      </p:sp>
      <p:pic>
        <p:nvPicPr>
          <p:cNvPr id="9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657F0BD6-6939-4827-BE63-AF698716B8B9}"/>
              </a:ext>
            </a:extLst>
          </p:cNvPr>
          <p:cNvSpPr/>
          <p:nvPr/>
        </p:nvSpPr>
        <p:spPr>
          <a:xfrm>
            <a:off x="251518" y="2310576"/>
            <a:ext cx="8667285" cy="31854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chemeClr val="tx1"/>
              </a:buClr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октября 2022 года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подписан договор генерального подряда с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ТОО «Ренко-Кат» №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749494/2022/1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по реализации проекта.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принятии проекта в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эксплуатацию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будет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достигнуто повышение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надежности и качества предоставляемых регулируемых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услуг путем: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0" indent="-285750" algn="just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Снижения износа основных фондов;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0" indent="-285750" algn="just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Обновление основных производственных активов Общества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0" indent="-285750" algn="just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Снижения расходов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сырья, материалов, топлива и энергии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0" indent="-285750" algn="just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Обеспечение выполнения требований по предупреждению чрезвычайных ситуаций, промышленной, экологической и пожарной безопасности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0" indent="-285750" algn="just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Снижения нормативных производственных потерь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981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71708" y="130571"/>
            <a:ext cx="8165180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IV. Соблюдение показателей качества и надежности регулируемых услуг и достижение показателей эффективности деятельности. Проводимая Обществом работа с потребителями. Качество </a:t>
            </a: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предоставления 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регулируемых услуг</a:t>
            </a:r>
          </a:p>
        </p:txBody>
      </p:sp>
      <p:pic>
        <p:nvPicPr>
          <p:cNvPr id="12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657F0BD6-6939-4827-BE63-AF698716B8B9}"/>
              </a:ext>
            </a:extLst>
          </p:cNvPr>
          <p:cNvSpPr/>
          <p:nvPr/>
        </p:nvSpPr>
        <p:spPr>
          <a:xfrm>
            <a:off x="467544" y="1343670"/>
            <a:ext cx="845126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промышленные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предприятия – 33;</a:t>
            </a:r>
          </a:p>
          <a:p>
            <a:pPr marL="285750" indent="-28575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нефтегазодывабщие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предприятия – 26;</a:t>
            </a:r>
          </a:p>
          <a:p>
            <a:pPr marL="285750" indent="-28575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коммунальные и бюджетные организации – 14;</a:t>
            </a:r>
          </a:p>
          <a:p>
            <a:pPr marL="285750" indent="-28575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сельхозтоваропроизводители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– 86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657F0BD6-6939-4827-BE63-AF698716B8B9}"/>
              </a:ext>
            </a:extLst>
          </p:cNvPr>
          <p:cNvSpPr/>
          <p:nvPr/>
        </p:nvSpPr>
        <p:spPr>
          <a:xfrm>
            <a:off x="251520" y="813011"/>
            <a:ext cx="8667285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>
              <a:buClr>
                <a:schemeClr val="tx1"/>
              </a:buClr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Товариществом заключены договора на поставку воды по магистральным трубопроводам со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159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потребителями, в том числе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657F0BD6-6939-4827-BE63-AF698716B8B9}"/>
              </a:ext>
            </a:extLst>
          </p:cNvPr>
          <p:cNvSpPr/>
          <p:nvPr/>
        </p:nvSpPr>
        <p:spPr>
          <a:xfrm>
            <a:off x="269603" y="2636912"/>
            <a:ext cx="8667285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>
              <a:buClr>
                <a:schemeClr val="tx1"/>
              </a:buClr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Наиболее крупными потребителями являются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657F0BD6-6939-4827-BE63-AF698716B8B9}"/>
              </a:ext>
            </a:extLst>
          </p:cNvPr>
          <p:cNvSpPr/>
          <p:nvPr/>
        </p:nvSpPr>
        <p:spPr>
          <a:xfrm>
            <a:off x="467544" y="2924944"/>
            <a:ext cx="8451261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ГКП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Озенинвест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 </a:t>
            </a:r>
          </a:p>
          <a:p>
            <a:pPr marL="285750" indent="-28575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АО «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Каражанбасмунай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 </a:t>
            </a:r>
          </a:p>
          <a:p>
            <a:pPr marL="285750" indent="-28575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ГКП «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Жылыойсу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</a:p>
          <a:p>
            <a:pPr marL="285750" indent="-28575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ТОО «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Тенгизшевройл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 </a:t>
            </a:r>
          </a:p>
          <a:p>
            <a:pPr marL="285750" indent="-28575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ГКП «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Бейнеусусервис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 </a:t>
            </a:r>
          </a:p>
          <a:p>
            <a:pPr marL="285750" indent="-28575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ГКП «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Турмыс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-Сервис» </a:t>
            </a:r>
          </a:p>
          <a:p>
            <a:pPr marL="285750" indent="-28575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ТОО «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Karabatan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Utility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Solutions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657F0BD6-6939-4827-BE63-AF698716B8B9}"/>
              </a:ext>
            </a:extLst>
          </p:cNvPr>
          <p:cNvSpPr/>
          <p:nvPr/>
        </p:nvSpPr>
        <p:spPr>
          <a:xfrm>
            <a:off x="251519" y="4797152"/>
            <a:ext cx="866728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chemeClr val="tx1"/>
              </a:buClr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соответствии с Законом РК «О естественных монополиях» всем потребителям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обеспечиваются равные условия доступа.</a:t>
            </a:r>
          </a:p>
          <a:p>
            <a:pPr algn="just">
              <a:buClr>
                <a:schemeClr val="tx1"/>
              </a:buClr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Показатели эффективности деятельности, качества и надежности регулируемых услуг для Товарищества не утверждались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946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844804"/>
            <a:ext cx="8667285" cy="2923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spAutoFit/>
          </a:bodyPr>
          <a:lstStyle/>
          <a:p>
            <a:pPr algn="just"/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2022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году из основных событий можно отметить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следующие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1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71708" y="130571"/>
            <a:ext cx="8165180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Основные события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2022 года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и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перспективы деятельности на 2023 год </a:t>
            </a:r>
          </a:p>
        </p:txBody>
      </p:sp>
      <p:pic>
        <p:nvPicPr>
          <p:cNvPr id="13" name="Рисунок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51519" y="3284984"/>
            <a:ext cx="8667285" cy="2923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spAutoFit/>
          </a:bodyPr>
          <a:lstStyle/>
          <a:p>
            <a:pPr lvl="0" algn="just">
              <a:buSzPct val="130000"/>
              <a:tabLst>
                <a:tab pos="540385" algn="l"/>
                <a:tab pos="630555" algn="l"/>
              </a:tabLst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Перспективы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деятельности на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год:</a:t>
            </a:r>
            <a:endParaRPr lang="ru-RU" sz="13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520" y="1088157"/>
            <a:ext cx="8667285" cy="169277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just">
              <a:buSzPct val="130000"/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Приказом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Департамента Комитета</a:t>
            </a:r>
            <a:r>
              <a:rPr lang="ru-RU" sz="13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по регулированию естественных монополий, защите конкуренции и прав потребителей Министерства национальной экономики Республики Казахстан по Атырауской области 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№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97-ОД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от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20 октября 2022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года </a:t>
            </a:r>
            <a:r>
              <a:rPr lang="ru-RU" sz="13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утверждены тарифы на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услугу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по подаче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воды по магистральным трубопроводам, с </a:t>
            </a:r>
            <a:r>
              <a:rPr lang="ru-RU" sz="13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вводом </a:t>
            </a:r>
            <a:r>
              <a:rPr lang="ru-RU" sz="13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 действие с </a:t>
            </a:r>
            <a:r>
              <a:rPr lang="ru-RU" sz="13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20 ок</a:t>
            </a:r>
            <a:r>
              <a:rPr lang="ru-RU" sz="13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</a:t>
            </a:r>
            <a:r>
              <a:rPr lang="ru-RU" sz="13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ября 2022 года. </a:t>
            </a:r>
          </a:p>
          <a:p>
            <a:pPr lvl="0" algn="just">
              <a:buSzPct val="130000"/>
            </a:pPr>
            <a:endParaRPr lang="en-US" sz="1300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algn="just">
              <a:buSzPct val="130000"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новым инвестиционным проектам были проведены работы проектно-изыскательским работам по «Строительству водовода УКПГ Кашаган» (ПИР) и Разработке ПСД по инвестиционному проекту «Реконструкция и расширение водовода «Астрахань-Мангышлак» 1 очередь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7543" y="3645024"/>
            <a:ext cx="8451261" cy="129266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lvl="0" indent="-285750" algn="just">
              <a:buSzPct val="130000"/>
              <a:buFont typeface="Arial" panose="020B0604020202020204" pitchFamily="34" charset="0"/>
              <a:buChar char="•"/>
              <a:tabLst>
                <a:tab pos="540385" algn="l"/>
                <a:tab pos="630555" algn="l"/>
              </a:tabLst>
            </a:pPr>
            <a:r>
              <a:rPr lang="ru-RU" sz="13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Неукоснительное исполнение производственной программы по подаче воды;</a:t>
            </a:r>
          </a:p>
          <a:p>
            <a:pPr marL="285750" lvl="0" indent="-285750" algn="just">
              <a:buSzPct val="130000"/>
              <a:buFont typeface="Arial" panose="020B0604020202020204" pitchFamily="34" charset="0"/>
              <a:buChar char="•"/>
              <a:tabLst>
                <a:tab pos="540385" algn="l"/>
                <a:tab pos="630555" algn="l"/>
              </a:tabLst>
            </a:pPr>
            <a:endParaRPr lang="ru-RU" sz="1300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285750" lvl="0" indent="-285750" algn="just">
              <a:buSzPct val="130000"/>
              <a:buFont typeface="Arial" panose="020B0604020202020204" pitchFamily="34" charset="0"/>
              <a:buChar char="•"/>
              <a:tabLst>
                <a:tab pos="540385" algn="l"/>
                <a:tab pos="630555" algn="l"/>
              </a:tabLst>
            </a:pPr>
            <a:r>
              <a:rPr lang="ru-RU" sz="13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Реализация </a:t>
            </a:r>
            <a:r>
              <a:rPr lang="ru-RU" sz="13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инвестиционного проекта «Реконструкция и расширение водовода «</a:t>
            </a:r>
            <a:r>
              <a:rPr lang="ru-RU" sz="13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Астрахань-Мангышлак</a:t>
            </a:r>
            <a:r>
              <a:rPr lang="ru-RU" sz="13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» 1 очередь</a:t>
            </a:r>
            <a:r>
              <a:rPr lang="ru-RU" sz="13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»;</a:t>
            </a:r>
          </a:p>
          <a:p>
            <a:pPr marL="285750" lvl="0" indent="-285750" algn="just">
              <a:buSzPct val="130000"/>
              <a:buFont typeface="Arial" panose="020B0604020202020204" pitchFamily="34" charset="0"/>
              <a:buChar char="•"/>
              <a:tabLst>
                <a:tab pos="540385" algn="l"/>
                <a:tab pos="630555" algn="l"/>
              </a:tabLst>
            </a:pPr>
            <a:endParaRPr lang="ru-RU" sz="13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285750" lvl="0" indent="-285750" algn="just">
              <a:buSzPct val="130000"/>
              <a:buFont typeface="Arial" panose="020B0604020202020204" pitchFamily="34" charset="0"/>
              <a:buChar char="•"/>
              <a:tabLst>
                <a:tab pos="540385" algn="l"/>
                <a:tab pos="630555" algn="l"/>
              </a:tabLst>
            </a:pPr>
            <a:r>
              <a:rPr lang="ru-RU" sz="13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Обеспечение эффективности финансово-экономической деятельности.</a:t>
            </a:r>
            <a:endParaRPr lang="ru-RU" sz="13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28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71708" y="130571"/>
            <a:ext cx="8165180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I. Общие сведения ТОО «Магистральный Водовод»</a:t>
            </a:r>
          </a:p>
        </p:txBody>
      </p:sp>
      <p:pic>
        <p:nvPicPr>
          <p:cNvPr id="13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251520" y="933840"/>
            <a:ext cx="8658411" cy="3084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Решением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Совета директоров АО «</a:t>
            </a:r>
            <a:r>
              <a:rPr lang="ru-RU" sz="1600" dirty="0" err="1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КазТрансОйл</a:t>
            </a:r>
            <a:r>
              <a:rPr lang="ru-RU" sz="16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» было создано ТОО «Магистральный Водовод», со 100%-</a:t>
            </a:r>
            <a:r>
              <a:rPr lang="ru-RU" sz="1600" dirty="0" err="1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ым</a:t>
            </a:r>
            <a:r>
              <a:rPr lang="ru-RU" sz="16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 участием АО «</a:t>
            </a:r>
            <a:r>
              <a:rPr lang="ru-RU" sz="1600" dirty="0" err="1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КазТрансОйл</a:t>
            </a:r>
            <a:r>
              <a:rPr lang="ru-RU" sz="16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».</a:t>
            </a:r>
          </a:p>
          <a:p>
            <a:pPr algn="just"/>
            <a:endParaRPr lang="ru-RU" sz="1600" dirty="0">
              <a:solidFill>
                <a:schemeClr val="accent5">
                  <a:lumMod val="50000"/>
                </a:schemeClr>
              </a:solidFill>
              <a:latin typeface="Roboto Light"/>
              <a:cs typeface="Arial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29 июня 2018 года </a:t>
            </a:r>
            <a:r>
              <a:rPr lang="ru-RU" sz="16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Товариществом было приобретено имущество магистрального водовода «Астрахань-Мангышлак» (договор купли-продажи имущества магистрального водовода «Астрахань-Мангышлак» заключенный между Товариществом и КТО</a:t>
            </a:r>
            <a:r>
              <a:rPr lang="ru-RU" sz="16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).</a:t>
            </a:r>
          </a:p>
          <a:p>
            <a:pPr algn="just"/>
            <a:endParaRPr lang="ru-RU" sz="1600" dirty="0">
              <a:solidFill>
                <a:schemeClr val="accent5">
                  <a:lumMod val="50000"/>
                </a:schemeClr>
              </a:solidFill>
              <a:latin typeface="Roboto Light"/>
              <a:cs typeface="Arial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Основной деятельностью </a:t>
            </a:r>
            <a:r>
              <a:rPr lang="ru-RU" sz="16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Товарищества является подача воды по магистральным трубопроводам в районы Атырауской и </a:t>
            </a:r>
            <a:r>
              <a:rPr lang="ru-RU" sz="1600" dirty="0" err="1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Мангистауской</a:t>
            </a:r>
            <a:r>
              <a:rPr lang="ru-RU" sz="16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 областей</a:t>
            </a:r>
            <a:r>
              <a:rPr lang="ru-RU" sz="16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1600" dirty="0">
              <a:solidFill>
                <a:schemeClr val="accent5">
                  <a:lumMod val="50000"/>
                </a:schemeClr>
              </a:solidFill>
              <a:latin typeface="Roboto Light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Товарищество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приказам Председателя </a:t>
            </a:r>
            <a:r>
              <a:rPr lang="ru-RU" sz="1600" dirty="0" err="1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КРЕМЗКиПП</a:t>
            </a:r>
            <a:r>
              <a:rPr lang="ru-RU" sz="16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 МНЭ РК от 11 октября 2018 года №243-ОД включен в Республиканский раздел Государственного регистра субъектов естественных монополий.</a:t>
            </a:r>
          </a:p>
        </p:txBody>
      </p:sp>
      <p:cxnSp>
        <p:nvCxnSpPr>
          <p:cNvPr id="16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457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Прямоугольник 50"/>
          <p:cNvSpPr/>
          <p:nvPr/>
        </p:nvSpPr>
        <p:spPr>
          <a:xfrm>
            <a:off x="435981" y="1247070"/>
            <a:ext cx="8280920" cy="715589"/>
          </a:xfrm>
          <a:prstGeom prst="rect">
            <a:avLst/>
          </a:prstGeom>
        </p:spPr>
        <p:txBody>
          <a:bodyPr wrap="square" lIns="91450" tIns="45724" rIns="91450" bIns="45724">
            <a:spAutoFit/>
          </a:bodyPr>
          <a:lstStyle/>
          <a:p>
            <a:pPr marL="214341" indent="-214341" algn="just"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ru-RU" sz="97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41" indent="-214341" algn="just"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ru-RU" sz="97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tabLst>
                <a:tab pos="0" algn="l"/>
              </a:tabLst>
            </a:pP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tabLst>
                <a:tab pos="0" algn="l"/>
              </a:tabLst>
            </a:pP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2" descr="E:\Isken\Работа\КазТрансОйл\Медиа\pic37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08" y="1220460"/>
            <a:ext cx="1401873" cy="1155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5" descr="D:\Iskendir\Сотрудники\Мои\КазТрансОйл\Медиа\pic4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92" y="2755322"/>
            <a:ext cx="1321704" cy="84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CD1BB940-C556-4CF8-837D-7337DBDA2A5F}"/>
              </a:ext>
            </a:extLst>
          </p:cNvPr>
          <p:cNvSpPr/>
          <p:nvPr/>
        </p:nvSpPr>
        <p:spPr>
          <a:xfrm>
            <a:off x="1734713" y="1220459"/>
            <a:ext cx="2210175" cy="115575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Протяженность Водопровода    </a:t>
            </a:r>
          </a:p>
          <a:p>
            <a:pPr algn="ctr"/>
            <a:r>
              <a:rPr lang="kk-KZ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2105 км.</a:t>
            </a:r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CD1BB940-C556-4CF8-837D-7337DBDA2A5F}"/>
              </a:ext>
            </a:extLst>
          </p:cNvPr>
          <p:cNvSpPr/>
          <p:nvPr/>
        </p:nvSpPr>
        <p:spPr>
          <a:xfrm>
            <a:off x="1723408" y="2615273"/>
            <a:ext cx="2210174" cy="115918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Водоносная станция </a:t>
            </a:r>
          </a:p>
          <a:p>
            <a:pPr algn="ctr"/>
            <a:r>
              <a:rPr lang="kk-KZ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ед.</a:t>
            </a:r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CD1BB940-C556-4CF8-837D-7337DBDA2A5F}"/>
              </a:ext>
            </a:extLst>
          </p:cNvPr>
          <p:cNvSpPr/>
          <p:nvPr/>
        </p:nvSpPr>
        <p:spPr>
          <a:xfrm>
            <a:off x="1734713" y="5315195"/>
            <a:ext cx="2198869" cy="113814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Насосные агрегаты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 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ед.</a:t>
            </a:r>
            <a:endParaRPr lang="ru-RU" sz="1400" b="1" dirty="0">
              <a:solidFill>
                <a:schemeClr val="bg1"/>
              </a:solidFill>
              <a:latin typeface="Roboto Light"/>
              <a:cs typeface="Arial" panose="020B0604020202020204" pitchFamily="34" charset="0"/>
            </a:endParaRP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CD1BB940-C556-4CF8-837D-7337DBDA2A5F}"/>
              </a:ext>
            </a:extLst>
          </p:cNvPr>
          <p:cNvSpPr/>
          <p:nvPr/>
        </p:nvSpPr>
        <p:spPr>
          <a:xfrm>
            <a:off x="4105614" y="1412775"/>
            <a:ext cx="4855760" cy="20162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pPr algn="ctr"/>
            <a:endParaRPr lang="ru-RU" sz="12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аварий за 202</a:t>
            </a:r>
            <a:r>
              <a:rPr lang="en-US" sz="12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2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год</a:t>
            </a:r>
          </a:p>
          <a:p>
            <a:pPr algn="ctr"/>
            <a:endParaRPr lang="ru-RU" sz="135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CD1BB940-C556-4CF8-837D-7337DBDA2A5F}"/>
              </a:ext>
            </a:extLst>
          </p:cNvPr>
          <p:cNvSpPr/>
          <p:nvPr/>
        </p:nvSpPr>
        <p:spPr>
          <a:xfrm>
            <a:off x="1723409" y="4004472"/>
            <a:ext cx="2221480" cy="108071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Резервуары</a:t>
            </a:r>
            <a:endParaRPr lang="ru-RU" sz="14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26 ед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36" name="Picture 2" descr="D:\Iskendir\Сотрудники\Мои\КазТрансОйл\Медиа\pic4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69" y="4106304"/>
            <a:ext cx="1541181" cy="912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0809" y="5405294"/>
            <a:ext cx="1314848" cy="1052628"/>
          </a:xfrm>
          <a:prstGeom prst="rect">
            <a:avLst/>
          </a:prstGeom>
        </p:spPr>
      </p:pic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CD1BB940-C556-4CF8-837D-7337DBDA2A5F}"/>
              </a:ext>
            </a:extLst>
          </p:cNvPr>
          <p:cNvSpPr/>
          <p:nvPr/>
        </p:nvSpPr>
        <p:spPr>
          <a:xfrm>
            <a:off x="4105614" y="4176019"/>
            <a:ext cx="4855760" cy="216394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  <a:p>
            <a:pPr algn="ctr"/>
            <a:endParaRPr lang="ru-RU" sz="12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</a:t>
            </a:r>
            <a:r>
              <a:rPr lang="en-US" sz="12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инцидентов за 2022 год </a:t>
            </a:r>
          </a:p>
          <a:p>
            <a:pPr algn="ctr"/>
            <a:endParaRPr lang="ru-RU" sz="1200" b="1" u="sng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Товариществом было проведена работа по устранению инцидентов. Простоя водовода не было. Была обеспечены качество, надежность и безопасность услуг.</a:t>
            </a:r>
            <a:endParaRPr lang="ru-RU" sz="13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71708" y="130571"/>
            <a:ext cx="8165180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Производственные показатели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деятельности ТОО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«Магистральный Водовод» </a:t>
            </a:r>
          </a:p>
        </p:txBody>
      </p:sp>
      <p:pic>
        <p:nvPicPr>
          <p:cNvPr id="22" name="Рисунок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6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5117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19" y="764704"/>
            <a:ext cx="8667285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kk-KZ" alt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Товарищество</a:t>
            </a:r>
            <a:r>
              <a:rPr lang="ru-RU" alt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отчетном периоде оказывало следующие регулируемые </a:t>
            </a:r>
            <a:r>
              <a:rPr lang="ru-RU" alt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услуги:</a:t>
            </a:r>
            <a:endParaRPr lang="ru-RU" sz="13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indent="-179388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услугу по подаче воды по магистральным трубопроводам;</a:t>
            </a:r>
            <a:endParaRPr lang="en-US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indent="-179388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услугу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по подаче воды по магистральному трубопроводу «Кульсары-Тенгиз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357188" indent="-179388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услугу по передаче электрической энергии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57188" indent="-179388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услугу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по производству, передаче и распределению тепловой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энергии;</a:t>
            </a:r>
          </a:p>
          <a:p>
            <a:pPr marL="357188" indent="-179388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услугу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по отводу сточных вод (поселок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Кигач,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ВНС-8 города Кульсары (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Промзона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Жылойского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района).</a:t>
            </a:r>
          </a:p>
        </p:txBody>
      </p:sp>
      <p:sp>
        <p:nvSpPr>
          <p:cNvPr id="19" name="TextBox 7"/>
          <p:cNvSpPr txBox="1">
            <a:spLocks noChangeArrowheads="1"/>
          </p:cNvSpPr>
          <p:nvPr/>
        </p:nvSpPr>
        <p:spPr bwMode="auto">
          <a:xfrm>
            <a:off x="251520" y="2976317"/>
            <a:ext cx="8667284" cy="5246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>
              <a:defRPr sz="1662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</a:rPr>
              <a:t>Информация по доходам от регулируемой деятельности</a:t>
            </a:r>
            <a:endParaRPr lang="kk-KZ" altLang="ru-RU" sz="1600" b="1" dirty="0">
              <a:solidFill>
                <a:schemeClr val="accent5">
                  <a:lumMod val="50000"/>
                </a:schemeClr>
              </a:solidFill>
              <a:latin typeface="Roboto Light"/>
            </a:endParaRPr>
          </a:p>
        </p:txBody>
      </p:sp>
      <p:graphicFrame>
        <p:nvGraphicFramePr>
          <p:cNvPr id="20" name="Таблица 2">
            <a:extLst>
              <a:ext uri="{FF2B5EF4-FFF2-40B4-BE49-F238E27FC236}">
                <a16:creationId xmlns:a16="http://schemas.microsoft.com/office/drawing/2014/main" id="{1D3DB771-9590-431D-81CA-FE040A47E8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201786"/>
              </p:ext>
            </p:extLst>
          </p:nvPr>
        </p:nvGraphicFramePr>
        <p:xfrm>
          <a:off x="251519" y="3560784"/>
          <a:ext cx="8667286" cy="2459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78">
                  <a:extLst>
                    <a:ext uri="{9D8B030D-6E8A-4147-A177-3AD203B41FA5}">
                      <a16:colId xmlns:a16="http://schemas.microsoft.com/office/drawing/2014/main" val="3503628699"/>
                    </a:ext>
                  </a:extLst>
                </a:gridCol>
                <a:gridCol w="6729566">
                  <a:extLst>
                    <a:ext uri="{9D8B030D-6E8A-4147-A177-3AD203B41FA5}">
                      <a16:colId xmlns:a16="http://schemas.microsoft.com/office/drawing/2014/main" val="1214937824"/>
                    </a:ext>
                  </a:extLst>
                </a:gridCol>
                <a:gridCol w="1448042">
                  <a:extLst>
                    <a:ext uri="{9D8B030D-6E8A-4147-A177-3AD203B41FA5}">
                      <a16:colId xmlns:a16="http://schemas.microsoft.com/office/drawing/2014/main" val="1876162679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marL="0" marR="0" lvl="0" indent="0" algn="ctr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dirty="0" smtClean="0">
                          <a:solidFill>
                            <a:schemeClr val="bg1"/>
                          </a:solidFill>
                          <a:latin typeface="Roboto Light"/>
                          <a:cs typeface="Arial" panose="020B0604020202020204" pitchFamily="34" charset="0"/>
                        </a:rPr>
                        <a:t>№</a:t>
                      </a:r>
                      <a:r>
                        <a:rPr lang="ru-RU" sz="1200" b="1" i="0" baseline="0" dirty="0" smtClean="0">
                          <a:solidFill>
                            <a:schemeClr val="bg1"/>
                          </a:solidFill>
                          <a:latin typeface="Roboto Light"/>
                          <a:cs typeface="Arial" panose="020B0604020202020204" pitchFamily="34" charset="0"/>
                        </a:rPr>
                        <a:t> п/п</a:t>
                      </a:r>
                      <a:endParaRPr lang="ru-RU" sz="1200" b="1" i="0" dirty="0" smtClean="0">
                        <a:solidFill>
                          <a:schemeClr val="bg1"/>
                        </a:solidFill>
                        <a:latin typeface="Roboto Light"/>
                        <a:cs typeface="Arial" panose="020B0604020202020204" pitchFamily="34" charset="0"/>
                      </a:endParaRP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noProof="0" dirty="0" smtClean="0">
                          <a:solidFill>
                            <a:schemeClr val="bg1"/>
                          </a:solidFill>
                          <a:latin typeface="Roboto Light"/>
                          <a:cs typeface="Arial" panose="020B0604020202020204" pitchFamily="34" charset="0"/>
                        </a:rPr>
                        <a:t>Услуга</a:t>
                      </a: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dirty="0" smtClean="0">
                          <a:solidFill>
                            <a:schemeClr val="bg1"/>
                          </a:solidFill>
                          <a:latin typeface="Roboto Light"/>
                          <a:cs typeface="Arial" panose="020B0604020202020204" pitchFamily="34" charset="0"/>
                        </a:rPr>
                        <a:t>Доход за 202</a:t>
                      </a:r>
                      <a:r>
                        <a:rPr lang="en-US" sz="1200" b="1" i="0" dirty="0" smtClean="0">
                          <a:solidFill>
                            <a:schemeClr val="bg1"/>
                          </a:solidFill>
                          <a:latin typeface="Roboto Light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200" b="1" i="0" dirty="0" smtClean="0">
                          <a:solidFill>
                            <a:schemeClr val="bg1"/>
                          </a:solidFill>
                          <a:latin typeface="Roboto Light"/>
                          <a:cs typeface="Arial" panose="020B0604020202020204" pitchFamily="34" charset="0"/>
                        </a:rPr>
                        <a:t> год</a:t>
                      </a:r>
                    </a:p>
                  </a:txBody>
                  <a:tcPr marL="91407" marR="91407" marT="45703" marB="45703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916940"/>
                  </a:ext>
                </a:extLst>
              </a:tr>
              <a:tr h="32273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Roboto Ligh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Услуга по подаче воды по магистральным трубопроводам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4 009 768,38</a:t>
                      </a:r>
                    </a:p>
                  </a:txBody>
                  <a:tcPr marL="91407" marR="91407" marT="45703" marB="45703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7723011"/>
                  </a:ext>
                </a:extLst>
              </a:tr>
              <a:tr h="37981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Roboto Ligh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Услуга по подаче воды по магистральному трубопроводу «</a:t>
                      </a:r>
                      <a:r>
                        <a:rPr lang="ru-RU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Кульсары</a:t>
                      </a: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-Тенгиз»</a:t>
                      </a:r>
                      <a:endParaRPr lang="ru-RU" sz="1200" dirty="0">
                        <a:latin typeface="Roboto Light"/>
                        <a:cs typeface="Arial" panose="020B0604020202020204" pitchFamily="34" charset="0"/>
                      </a:endParaRP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671 615,00 </a:t>
                      </a:r>
                      <a:endParaRPr lang="ru-KZ" sz="1200" dirty="0">
                        <a:latin typeface="Roboto Light"/>
                      </a:endParaRPr>
                    </a:p>
                  </a:txBody>
                  <a:tcPr marL="91407" marR="91407" marT="45703" marB="45703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4025444"/>
                  </a:ext>
                </a:extLst>
              </a:tr>
              <a:tr h="29462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Roboto Ligh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latin typeface="Roboto Light"/>
                          <a:cs typeface="Arial" panose="020B0604020202020204" pitchFamily="34" charset="0"/>
                        </a:rPr>
                        <a:t>Производство,</a:t>
                      </a:r>
                      <a:r>
                        <a:rPr lang="ru-RU" sz="1200" baseline="0" dirty="0">
                          <a:latin typeface="Roboto Light"/>
                          <a:cs typeface="Arial" panose="020B0604020202020204" pitchFamily="34" charset="0"/>
                        </a:rPr>
                        <a:t> п</a:t>
                      </a:r>
                      <a:r>
                        <a:rPr lang="ru-RU" sz="1200" dirty="0">
                          <a:latin typeface="Roboto Light"/>
                          <a:cs typeface="Arial" panose="020B0604020202020204" pitchFamily="34" charset="0"/>
                        </a:rPr>
                        <a:t>ередача</a:t>
                      </a:r>
                      <a:r>
                        <a:rPr lang="ru-RU" sz="1200" baseline="0" dirty="0">
                          <a:latin typeface="Roboto Light"/>
                          <a:cs typeface="Arial" panose="020B0604020202020204" pitchFamily="34" charset="0"/>
                        </a:rPr>
                        <a:t> и</a:t>
                      </a:r>
                      <a:r>
                        <a:rPr lang="ru-RU" sz="1200" dirty="0">
                          <a:latin typeface="Roboto Light"/>
                          <a:cs typeface="Arial" panose="020B0604020202020204" pitchFamily="34" charset="0"/>
                        </a:rPr>
                        <a:t> распределение тепловой энергии </a:t>
                      </a: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14 183,42  </a:t>
                      </a:r>
                      <a:endParaRPr lang="ru-KZ" sz="1200" b="1" dirty="0">
                        <a:latin typeface="Roboto Light"/>
                      </a:endParaRPr>
                    </a:p>
                  </a:txBody>
                  <a:tcPr marL="91407" marR="91407" marT="45703" marB="45703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4849357"/>
                  </a:ext>
                </a:extLst>
              </a:tr>
              <a:tr h="29462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Roboto Ligh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latin typeface="Roboto Light"/>
                          <a:cs typeface="Arial" panose="020B0604020202020204" pitchFamily="34" charset="0"/>
                        </a:rPr>
                        <a:t>Передача</a:t>
                      </a:r>
                      <a:r>
                        <a:rPr lang="ru-RU" sz="1200" baseline="0" dirty="0">
                          <a:latin typeface="Roboto Light"/>
                          <a:cs typeface="Arial" panose="020B0604020202020204" pitchFamily="34" charset="0"/>
                        </a:rPr>
                        <a:t> э</a:t>
                      </a:r>
                      <a:r>
                        <a:rPr lang="ru-RU" sz="1200" dirty="0">
                          <a:latin typeface="Roboto Light"/>
                          <a:cs typeface="Arial" panose="020B0604020202020204" pitchFamily="34" charset="0"/>
                        </a:rPr>
                        <a:t>лектроэнергии</a:t>
                      </a: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4 353,53 </a:t>
                      </a:r>
                      <a:endParaRPr lang="ru-KZ" sz="1200" dirty="0">
                        <a:latin typeface="Roboto Light"/>
                      </a:endParaRPr>
                    </a:p>
                  </a:txBody>
                  <a:tcPr marL="91407" marR="91407" marT="45703" marB="45703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1721370"/>
                  </a:ext>
                </a:extLst>
              </a:tr>
              <a:tr h="29462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Roboto Light"/>
                          <a:cs typeface="Arial" panose="020B0604020202020204" pitchFamily="34" charset="0"/>
                        </a:rPr>
                        <a:t>5</a:t>
                      </a:r>
                      <a:endParaRPr lang="ru-RU" sz="1200" dirty="0">
                        <a:latin typeface="Roboto Light"/>
                        <a:cs typeface="Arial" panose="020B0604020202020204" pitchFamily="34" charset="0"/>
                      </a:endParaRP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latin typeface="Roboto Light"/>
                          <a:cs typeface="Arial" panose="020B0604020202020204" pitchFamily="34" charset="0"/>
                        </a:rPr>
                        <a:t>Отвод</a:t>
                      </a:r>
                      <a:r>
                        <a:rPr lang="ru-RU" sz="1200" baseline="0" dirty="0">
                          <a:latin typeface="Roboto Light"/>
                          <a:cs typeface="Arial" panose="020B0604020202020204" pitchFamily="34" charset="0"/>
                        </a:rPr>
                        <a:t> сточных </a:t>
                      </a:r>
                      <a:r>
                        <a:rPr lang="ru-RU" sz="1200" baseline="0" dirty="0" smtClean="0">
                          <a:latin typeface="Roboto Light"/>
                          <a:cs typeface="Arial" panose="020B0604020202020204" pitchFamily="34" charset="0"/>
                        </a:rPr>
                        <a:t>вод </a:t>
                      </a:r>
                      <a:endParaRPr lang="ru-RU" sz="1200" dirty="0">
                        <a:latin typeface="Roboto Light"/>
                        <a:cs typeface="Arial" panose="020B0604020202020204" pitchFamily="34" charset="0"/>
                      </a:endParaRP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1 035,95</a:t>
                      </a:r>
                      <a:endParaRPr lang="ru-KZ" sz="12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07" marR="91407" marT="45703" marB="45703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2554858"/>
                  </a:ext>
                </a:extLst>
              </a:tr>
              <a:tr h="369346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Roboto Light"/>
                        <a:cs typeface="Arial" panose="020B0604020202020204" pitchFamily="34" charset="0"/>
                      </a:endParaRP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Roboto Light"/>
                          <a:cs typeface="Arial" panose="020B0604020202020204" pitchFamily="34" charset="0"/>
                        </a:rPr>
                        <a:t>Всего</a:t>
                      </a:r>
                      <a:endParaRPr lang="ru-RU" sz="1200" dirty="0">
                        <a:latin typeface="Roboto Light"/>
                        <a:cs typeface="Arial" panose="020B0604020202020204" pitchFamily="34" charset="0"/>
                      </a:endParaRPr>
                    </a:p>
                  </a:txBody>
                  <a:tcPr marL="121860" marR="121860" marT="45714" marB="45714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4 700 956,28</a:t>
                      </a:r>
                      <a:endParaRPr lang="ru-KZ" sz="12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07" marR="91407" marT="45703" marB="45703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7846867"/>
                  </a:ext>
                </a:extLst>
              </a:tr>
            </a:tbl>
          </a:graphicData>
        </a:graphic>
      </p:graphicFrame>
      <p:sp>
        <p:nvSpPr>
          <p:cNvPr id="11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71708" y="130571"/>
            <a:ext cx="8165180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Регулируемые услуги </a:t>
            </a:r>
          </a:p>
        </p:txBody>
      </p:sp>
      <p:pic>
        <p:nvPicPr>
          <p:cNvPr id="14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555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>
          <a:xfrm>
            <a:off x="1691680" y="2491318"/>
            <a:ext cx="7818028" cy="4628393"/>
          </a:xfrm>
          <a:prstGeom prst="rect">
            <a:avLst/>
          </a:prstGeom>
          <a:ln>
            <a:noFill/>
          </a:ln>
          <a:effectLst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marL="285750" indent="-285750" algn="l">
              <a:buFont typeface="Wingdings" panose="05000000000000000000" pitchFamily="2" charset="2"/>
              <a:buChar char="Ø"/>
            </a:pPr>
            <a:endParaRPr lang="ru-RU" alt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71708" y="130571"/>
            <a:ext cx="8165180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Отчет об исполнении утвержденных тарифных смет</a:t>
            </a:r>
          </a:p>
        </p:txBody>
      </p:sp>
      <p:pic>
        <p:nvPicPr>
          <p:cNvPr id="9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251519" y="892123"/>
            <a:ext cx="8667285" cy="3928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Исполнение тарифной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сметы: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Roboto Light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3018" y="1268760"/>
            <a:ext cx="8448995" cy="16887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на </a:t>
            </a:r>
            <a:r>
              <a:rPr lang="ru-RU" sz="12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услуги по подаче воды по магистральным трубопроводам за 4 квартал 2022 года</a:t>
            </a:r>
            <a:r>
              <a:rPr lang="ru-RU" sz="12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chemeClr val="tx1"/>
              </a:solidFill>
              <a:latin typeface="Roboto Light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на </a:t>
            </a:r>
            <a:r>
              <a:rPr lang="ru-RU" sz="12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услуги по производству, передаче и распределению тепловой энергии за 2022 год</a:t>
            </a:r>
            <a:r>
              <a:rPr lang="ru-RU" sz="12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chemeClr val="tx1"/>
              </a:solidFill>
              <a:latin typeface="Roboto Light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на </a:t>
            </a:r>
            <a:r>
              <a:rPr lang="ru-RU" sz="12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регулируемую услугу по электрической энергии за 2022 год</a:t>
            </a:r>
            <a:r>
              <a:rPr lang="ru-RU" sz="12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chemeClr val="tx1"/>
              </a:solidFill>
              <a:latin typeface="Roboto Light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по </a:t>
            </a:r>
            <a:r>
              <a:rPr lang="ru-RU" sz="12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отводу сточных вод за 2022 год</a:t>
            </a:r>
            <a:r>
              <a:rPr lang="ru-RU" sz="12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chemeClr val="tx1"/>
              </a:solidFill>
              <a:latin typeface="Roboto Light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на </a:t>
            </a:r>
            <a:r>
              <a:rPr lang="ru-RU" sz="1200" dirty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услугу по подаче воды по магистральному трубопроводу «Кульсары-Тенгиз» за 2022 год</a:t>
            </a:r>
            <a:r>
              <a:rPr lang="ru-RU" sz="1200" dirty="0" smtClean="0">
                <a:solidFill>
                  <a:schemeClr val="tx1"/>
                </a:solidFill>
                <a:latin typeface="Roboto Light"/>
                <a:cs typeface="Arial" panose="020B0604020202020204" pitchFamily="34" charset="0"/>
              </a:rPr>
              <a:t>;</a:t>
            </a:r>
            <a:endParaRPr lang="ru-RU" sz="1200" b="1" dirty="0">
              <a:solidFill>
                <a:schemeClr val="accent5">
                  <a:lumMod val="50000"/>
                </a:schemeClr>
              </a:solidFill>
              <a:latin typeface="Roboto Light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1519" y="3155777"/>
            <a:ext cx="8667285" cy="3928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Исполнение инвестиционной программы;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Roboto Light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51518" y="3755506"/>
            <a:ext cx="8667285" cy="5843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О соблюдение показателей качества и надежности регулируемых услуг и достижение показателей эффективности деятельности;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51518" y="4572879"/>
            <a:ext cx="8667285" cy="5843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Проводимая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работа с потребителями, качество предоставления регулируемых услуг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;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Roboto Light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51517" y="5412455"/>
            <a:ext cx="8667285" cy="3928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Основные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события 2022 года и перспективы деятельности на 2023 год.</a:t>
            </a:r>
          </a:p>
        </p:txBody>
      </p:sp>
    </p:spTree>
    <p:extLst>
      <p:ext uri="{BB962C8B-B14F-4D97-AF65-F5344CB8AC3E}">
        <p14:creationId xmlns:p14="http://schemas.microsoft.com/office/powerpoint/2010/main" val="6533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28307"/>
              </p:ext>
            </p:extLst>
          </p:nvPr>
        </p:nvGraphicFramePr>
        <p:xfrm>
          <a:off x="251520" y="795500"/>
          <a:ext cx="8667286" cy="3388559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4258477">
                  <a:extLst>
                    <a:ext uri="{9D8B030D-6E8A-4147-A177-3AD203B41FA5}">
                      <a16:colId xmlns:a16="http://schemas.microsoft.com/office/drawing/2014/main" val="1214403513"/>
                    </a:ext>
                  </a:extLst>
                </a:gridCol>
                <a:gridCol w="1954312">
                  <a:extLst>
                    <a:ext uri="{9D8B030D-6E8A-4147-A177-3AD203B41FA5}">
                      <a16:colId xmlns:a16="http://schemas.microsoft.com/office/drawing/2014/main" val="3129136375"/>
                    </a:ext>
                  </a:extLst>
                </a:gridCol>
                <a:gridCol w="1202654">
                  <a:extLst>
                    <a:ext uri="{9D8B030D-6E8A-4147-A177-3AD203B41FA5}">
                      <a16:colId xmlns:a16="http://schemas.microsoft.com/office/drawing/2014/main" val="1288057806"/>
                    </a:ext>
                  </a:extLst>
                </a:gridCol>
                <a:gridCol w="1251843">
                  <a:extLst>
                    <a:ext uri="{9D8B030D-6E8A-4147-A177-3AD203B41FA5}">
                      <a16:colId xmlns:a16="http://schemas.microsoft.com/office/drawing/2014/main" val="2630384020"/>
                    </a:ext>
                  </a:extLst>
                </a:gridCol>
              </a:tblGrid>
              <a:tr h="10786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Участок/группа потребителей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Принято уполномоченным органом объем поставленных услуг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тыс.м³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факту за 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год (октябрь-декабрь),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Объем, 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тыс.м³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Отклонение, </a:t>
                      </a:r>
                      <a:b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Объем, 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тыс.м³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288523"/>
                  </a:ext>
                </a:extLst>
              </a:tr>
              <a:tr h="9063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Население,  бюджетные и некоммерческие организации, а также другие предприятия, оказывающие коммунальные услуги населению, бюджетным и некоммерческим организациям</a:t>
                      </a:r>
                      <a:endParaRPr lang="ru-RU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15 202,28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157,48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- 12 044,8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7103683"/>
                  </a:ext>
                </a:extLst>
              </a:tr>
              <a:tr h="388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Сельхозтоваропроизводители</a:t>
                      </a:r>
                      <a:endParaRPr lang="ru-RU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430,50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27,14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- 403,36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9170311"/>
                  </a:ext>
                </a:extLst>
              </a:tr>
              <a:tr h="431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Промышленные предприятия и другие коммерческие организации</a:t>
                      </a:r>
                      <a:endParaRPr lang="ru-RU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044,63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764,79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3 279,84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1159716"/>
                  </a:ext>
                </a:extLst>
              </a:tr>
              <a:tr h="363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Нефтегазодобывающие предприятия </a:t>
                      </a:r>
                      <a:endParaRPr lang="ru-RU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215,16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634,58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- 8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580,58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6983728"/>
                  </a:ext>
                </a:extLst>
              </a:tr>
              <a:tr h="220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892,57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6 583,99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24 308,58 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309029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7405" y="4258250"/>
            <a:ext cx="8701400" cy="204671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отчетном периоде объем оказанных услуг составил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6 583,99 тыс.м³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, что на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24 308,58 тыс.м³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или на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79%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ниже годового объема, утвержденного в тарифной смете. Фактические объемы показаны за три месяца (октябрь, ноябрь, декабрь) 2022 года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Фактический объем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поставки воды за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месяца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(октябрь - декабрь) 2022 года составил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6 583,99 тыс. м3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из них:</a:t>
            </a:r>
            <a:endParaRPr lang="en-US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9263" lvl="0" indent="-285750" algn="just">
              <a:buFont typeface="Arial" panose="020B0604020202020204" pitchFamily="34" charset="0"/>
              <a:buChar char="•"/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47,96%</a:t>
            </a:r>
            <a:r>
              <a:rPr lang="ru-RU" sz="13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- коммунальные </a:t>
            </a:r>
            <a:r>
              <a:rPr lang="ru-RU" sz="13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предприятия, население, бюджетные </a:t>
            </a:r>
            <a:r>
              <a:rPr lang="ru-RU" sz="13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организации;</a:t>
            </a:r>
            <a:endParaRPr lang="en-US" sz="13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449263" lvl="0" indent="-285750" algn="just">
              <a:buFont typeface="Arial" panose="020B0604020202020204" pitchFamily="34" charset="0"/>
              <a:buChar char="•"/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40,01%</a:t>
            </a:r>
            <a:r>
              <a:rPr lang="ru-RU" sz="13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- нефтегазодобывающие компании;</a:t>
            </a:r>
            <a:endParaRPr lang="en-US" sz="13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449263" lvl="0" indent="-285750" algn="just">
              <a:buFont typeface="Arial" panose="020B0604020202020204" pitchFamily="34" charset="0"/>
              <a:buChar char="•"/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11,62%</a:t>
            </a:r>
            <a:r>
              <a:rPr lang="ru-RU" sz="13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- промышленные предприятия;</a:t>
            </a:r>
            <a:endParaRPr lang="en-US" sz="13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449263" lvl="0" indent="-285750" algn="just">
              <a:buFont typeface="Arial" panose="020B0604020202020204" pitchFamily="34" charset="0"/>
              <a:buChar char="•"/>
            </a:pP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0,41%</a:t>
            </a:r>
            <a:r>
              <a:rPr lang="ru-RU" sz="13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 - сельхоз товаропроизводители</a:t>
            </a:r>
            <a:r>
              <a:rPr lang="ru-RU" sz="13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71708" y="130571"/>
            <a:ext cx="8165180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II.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Объемы подачи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воды за 3 месяца (октябрь-декабрь) 2022 года</a:t>
            </a:r>
          </a:p>
        </p:txBody>
      </p:sp>
      <p:pic>
        <p:nvPicPr>
          <p:cNvPr id="15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950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51519" y="1628800"/>
            <a:ext cx="86672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отчетном периоде услуга по подаче воды оказывалась согласно тарифам, утвержденным приказом Департамента Комитета по регулированию естественных монополий, защите конкуренции и прав потребителей Министерства национальной экономики Республики Казахстан по Атырауской области 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№97-ОД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 октября 2022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года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 вводом в действие с 20 октября 2022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80861" y="3450607"/>
            <a:ext cx="108216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588665"/>
              </p:ext>
            </p:extLst>
          </p:nvPr>
        </p:nvGraphicFramePr>
        <p:xfrm>
          <a:off x="251519" y="2816210"/>
          <a:ext cx="8667285" cy="33490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67007">
                  <a:extLst>
                    <a:ext uri="{9D8B030D-6E8A-4147-A177-3AD203B41FA5}">
                      <a16:colId xmlns:a16="http://schemas.microsoft.com/office/drawing/2014/main" val="3620113325"/>
                    </a:ext>
                  </a:extLst>
                </a:gridCol>
                <a:gridCol w="1950139">
                  <a:extLst>
                    <a:ext uri="{9D8B030D-6E8A-4147-A177-3AD203B41FA5}">
                      <a16:colId xmlns:a16="http://schemas.microsoft.com/office/drawing/2014/main" val="3916629047"/>
                    </a:ext>
                  </a:extLst>
                </a:gridCol>
                <a:gridCol w="1950139">
                  <a:extLst>
                    <a:ext uri="{9D8B030D-6E8A-4147-A177-3AD203B41FA5}">
                      <a16:colId xmlns:a16="http://schemas.microsoft.com/office/drawing/2014/main" val="2209023625"/>
                    </a:ext>
                  </a:extLst>
                </a:gridCol>
              </a:tblGrid>
              <a:tr h="4930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потребителей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Единица измерения без НДС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Утверждено Департаментом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167735"/>
                  </a:ext>
                </a:extLst>
              </a:tr>
              <a:tr h="71402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население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 бюджетные и некоммерческие организации, а также другие предприятия, оказывающие коммунальные услуги населению, бюджетным и некоммерческим организациям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тенге/м³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4523540"/>
                  </a:ext>
                </a:extLst>
              </a:tr>
              <a:tr h="71402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сельскохозяйственный 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товаропроизводитель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тенге/м³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64,98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927187"/>
                  </a:ext>
                </a:extLst>
              </a:tr>
              <a:tr h="71402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промышленные 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предприятия и другие коммерческие организации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тенге/м³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455,87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4169650"/>
                  </a:ext>
                </a:extLst>
              </a:tr>
              <a:tr h="71402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нефтегазодобывающие 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предприятия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тенге/м³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1350,17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1539519"/>
                  </a:ext>
                </a:extLst>
              </a:tr>
            </a:tbl>
          </a:graphicData>
        </a:graphic>
      </p:graphicFrame>
      <p:sp>
        <p:nvSpPr>
          <p:cNvPr id="1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71708" y="130571"/>
            <a:ext cx="8165180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Тариф на услугу по подаче воды по магистральным трубопроводам</a:t>
            </a:r>
          </a:p>
        </p:txBody>
      </p:sp>
      <p:pic>
        <p:nvPicPr>
          <p:cNvPr id="15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251520" y="961564"/>
            <a:ext cx="8667285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alt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Товарищество </a:t>
            </a:r>
            <a:r>
              <a:rPr lang="ru-RU" alt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сегодняшний день включено в республиканский раздел Государственного регистра субъектов естественной монополии по </a:t>
            </a:r>
            <a:r>
              <a:rPr lang="ru-RU" alt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услуге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подаче воды по магистральным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трубопроводам.</a:t>
            </a:r>
            <a:endParaRPr lang="ru-RU" altLang="ru-RU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45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809193"/>
              </p:ext>
            </p:extLst>
          </p:nvPr>
        </p:nvGraphicFramePr>
        <p:xfrm>
          <a:off x="251519" y="798887"/>
          <a:ext cx="8667285" cy="59424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9550">
                  <a:extLst>
                    <a:ext uri="{9D8B030D-6E8A-4147-A177-3AD203B41FA5}">
                      <a16:colId xmlns:a16="http://schemas.microsoft.com/office/drawing/2014/main" val="1985234548"/>
                    </a:ext>
                  </a:extLst>
                </a:gridCol>
                <a:gridCol w="3569661">
                  <a:extLst>
                    <a:ext uri="{9D8B030D-6E8A-4147-A177-3AD203B41FA5}">
                      <a16:colId xmlns:a16="http://schemas.microsoft.com/office/drawing/2014/main" val="1991543743"/>
                    </a:ext>
                  </a:extLst>
                </a:gridCol>
                <a:gridCol w="754714">
                  <a:extLst>
                    <a:ext uri="{9D8B030D-6E8A-4147-A177-3AD203B41FA5}">
                      <a16:colId xmlns:a16="http://schemas.microsoft.com/office/drawing/2014/main" val="3420659016"/>
                    </a:ext>
                  </a:extLst>
                </a:gridCol>
                <a:gridCol w="1196949">
                  <a:extLst>
                    <a:ext uri="{9D8B030D-6E8A-4147-A177-3AD203B41FA5}">
                      <a16:colId xmlns:a16="http://schemas.microsoft.com/office/drawing/2014/main" val="2820899525"/>
                    </a:ext>
                  </a:extLst>
                </a:gridCol>
                <a:gridCol w="1599462">
                  <a:extLst>
                    <a:ext uri="{9D8B030D-6E8A-4147-A177-3AD203B41FA5}">
                      <a16:colId xmlns:a16="http://schemas.microsoft.com/office/drawing/2014/main" val="2612817758"/>
                    </a:ext>
                  </a:extLst>
                </a:gridCol>
                <a:gridCol w="1196949">
                  <a:extLst>
                    <a:ext uri="{9D8B030D-6E8A-4147-A177-3AD203B41FA5}">
                      <a16:colId xmlns:a16="http://schemas.microsoft.com/office/drawing/2014/main" val="2657676331"/>
                    </a:ext>
                  </a:extLst>
                </a:gridCol>
              </a:tblGrid>
              <a:tr h="5989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показателей*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Ед. изм.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Утверждено приказом ДКРЕМ №97-ОД от 20.10.2022г.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Фактически сложившиеся показатели тарифной сметы за октябрь- декабрь 2022 года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Отклонение в процентах (приказ ДКРЕМ №97-ОД от 20.10.2022г.)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929577"/>
                  </a:ext>
                </a:extLst>
              </a:tr>
              <a:tr h="271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производство товаров и предоставление услуг, </a:t>
                      </a:r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в </a:t>
                      </a:r>
                      <a:r>
                        <a:rPr lang="ru-RU" sz="9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т.ч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10 642 439,63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4 252 831,37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-60%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7571841"/>
                  </a:ext>
                </a:extLst>
              </a:tr>
              <a:tr h="1560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материальные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затраты, всего, в </a:t>
                      </a:r>
                      <a:r>
                        <a:rPr lang="ru-RU" sz="9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т.ч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4 145 980,92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1 015 697,82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-76%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5496459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Сырье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материалы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244 693,26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90 382,74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-63%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8603650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Технологические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1 019 672,45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260 951,47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-74%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9734341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ГСМ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31 275,13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9 395,46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-70%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938291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Топливо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1 297,23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1 703,56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6872422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Энергия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2 849 042,84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653 264,59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-77%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1299709"/>
                  </a:ext>
                </a:extLst>
              </a:tr>
              <a:tr h="2250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оплату труда, всего, в </a:t>
                      </a:r>
                      <a:r>
                        <a:rPr lang="ru-RU" sz="9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т.ч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672 202,73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474 335,15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-29%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562736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Заработная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плата производственного персонала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602 602,18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411 613,64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-32%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593209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социальный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 и </a:t>
                      </a:r>
                      <a:r>
                        <a:rPr lang="ru-RU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соцотчисления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51 522,49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48 965,26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5355147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</a:t>
                      </a:r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ОСМС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18 078,07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13 756,25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-24%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4785554"/>
                  </a:ext>
                </a:extLst>
              </a:tr>
              <a:tr h="2250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Амортизация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3 977 415,81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1 844 865,01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-54%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1847238"/>
                  </a:ext>
                </a:extLst>
              </a:tr>
              <a:tr h="2250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</a:t>
                      </a:r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 (расшифровать)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1 846 840,18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917 933,38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-50%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0294610"/>
                  </a:ext>
                </a:extLst>
              </a:tr>
              <a:tr h="271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</a:t>
                      </a:r>
                      <a:r>
                        <a:rPr lang="ru-RU" sz="9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атраты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поверку и аттестацию приборов учета, лабораторий, обследования </a:t>
                      </a:r>
                      <a:r>
                        <a:rPr lang="ru-RU" sz="9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энергооборудования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16 310,93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8 046,15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-51%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3980314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дератизационные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дезинфекционные, дезинсекционные работы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628,00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246,99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-61%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2453770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охрана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труда и техника безопасности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968,04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8 957,19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825%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5468895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услуги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связи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10 198,85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3 463,36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-66%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045792"/>
                  </a:ext>
                </a:extLst>
              </a:tr>
              <a:tr h="271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командировочные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( в том числе связанные с </a:t>
                      </a:r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подготовкой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кадров)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42 285,38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8 788,41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-79%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7359019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диагностические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работы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3 316,94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355,35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-89%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1410979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подготовка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кадров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25 404,46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4 726,23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-81%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5030530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охрана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окружающей среды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24 006,20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10 697,19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-55%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5223476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обязательные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виды страхования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7 404,55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2 530,92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-66%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9319278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вневедомственная 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охрана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277 232,38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73 259,99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-74%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6266537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аренда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основных средств общехозяйственного назначения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7 803,69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3 115,07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-60%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5805540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содержание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производственных зданий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103 218,49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29 353,16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-72%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7492507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налоги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другие выплаты в бюджет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377 466,01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417 131,90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9031344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обязательный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медосмотр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31 353,45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11 153,75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-64%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8915139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другие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 (услуги сторонних организаций)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917 353,52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333 328,24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-64%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2993993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Почтовые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канцелярские расходы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1 302,56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328,50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-75%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5072164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Содержание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автотранспорта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586,73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178,73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-70%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1840523"/>
                  </a:ext>
                </a:extLst>
              </a:tr>
              <a:tr h="15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Юридические </a:t>
                      </a:r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консалтинговые услуги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тенге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2 272,27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2273667"/>
                  </a:ext>
                </a:extLst>
              </a:tr>
            </a:tbl>
          </a:graphicData>
        </a:graphic>
      </p:graphicFrame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71708" y="130571"/>
            <a:ext cx="8165180" cy="381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Roboto Light"/>
                <a:cs typeface="Arial" panose="020B0604020202020204" pitchFamily="34" charset="0"/>
              </a:rPr>
              <a:t>III. Исполнение тарифной сметы на услуги по подаче воды по магистральным трубопроводам</a:t>
            </a:r>
          </a:p>
        </p:txBody>
      </p:sp>
      <p:pic>
        <p:nvPicPr>
          <p:cNvPr id="12" name="Рисунок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5" t="33742" r="66304" b="53098"/>
          <a:stretch>
            <a:fillRect/>
          </a:stretch>
        </p:blipFill>
        <p:spPr bwMode="auto">
          <a:xfrm>
            <a:off x="144334" y="74698"/>
            <a:ext cx="627374" cy="49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7"/>
          <p:cNvCxnSpPr/>
          <p:nvPr/>
        </p:nvCxnSpPr>
        <p:spPr>
          <a:xfrm>
            <a:off x="251520" y="734930"/>
            <a:ext cx="866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659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33290</TotalTime>
  <Words>4603</Words>
  <Application>Microsoft Office PowerPoint</Application>
  <PresentationFormat>Экран (4:3)</PresentationFormat>
  <Paragraphs>1285</Paragraphs>
  <Slides>23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Roboto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(II-ЧАСТЬ)  по итогам деятельности ДЗО АО «КазМунайГаз-ПМ» (ТОО «АНПЗ», ТОО «ПНХЗ», ТОО «ПКОП», ТОО «ҚазМұнайГаз Өнімдері», АО «KPI», ТОО «СП Caspi Bitum», ТОО «ПХСНГ», ТОО «КМГ-Аэро») за истекший отчетный период квартал/год и задачи на следующий квартал/год, статус реализации действующих программ</dc:title>
  <dc:creator>Друзь Елена Сергеевна</dc:creator>
  <cp:lastModifiedBy>Избасарова Айман Олжабаевна</cp:lastModifiedBy>
  <cp:revision>1711</cp:revision>
  <cp:lastPrinted>2023-04-13T11:59:07Z</cp:lastPrinted>
  <dcterms:created xsi:type="dcterms:W3CDTF">2015-03-04T12:29:32Z</dcterms:created>
  <dcterms:modified xsi:type="dcterms:W3CDTF">2023-04-19T06:54:11Z</dcterms:modified>
</cp:coreProperties>
</file>