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25"/>
  </p:notesMasterIdLst>
  <p:handoutMasterIdLst>
    <p:handoutMasterId r:id="rId26"/>
  </p:handoutMasterIdLst>
  <p:sldIdLst>
    <p:sldId id="305" r:id="rId2"/>
    <p:sldId id="313" r:id="rId3"/>
    <p:sldId id="309" r:id="rId4"/>
    <p:sldId id="311" r:id="rId5"/>
    <p:sldId id="312" r:id="rId6"/>
    <p:sldId id="308" r:id="rId7"/>
    <p:sldId id="292" r:id="rId8"/>
    <p:sldId id="278" r:id="rId9"/>
    <p:sldId id="279" r:id="rId10"/>
    <p:sldId id="296" r:id="rId11"/>
    <p:sldId id="303" r:id="rId12"/>
    <p:sldId id="304" r:id="rId13"/>
    <p:sldId id="285" r:id="rId14"/>
    <p:sldId id="286" r:id="rId15"/>
    <p:sldId id="282" r:id="rId16"/>
    <p:sldId id="283" r:id="rId17"/>
    <p:sldId id="287" r:id="rId18"/>
    <p:sldId id="288" r:id="rId19"/>
    <p:sldId id="289" r:id="rId20"/>
    <p:sldId id="314" r:id="rId21"/>
    <p:sldId id="315" r:id="rId22"/>
    <p:sldId id="271" r:id="rId23"/>
    <p:sldId id="293" r:id="rId2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рузь Елена Сергеевна" initials="ДЕС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C0066"/>
    <a:srgbClr val="020764"/>
    <a:srgbClr val="042A62"/>
    <a:srgbClr val="FFFFCC"/>
    <a:srgbClr val="920000"/>
    <a:srgbClr val="006600"/>
    <a:srgbClr val="043562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6510" autoAdjust="0"/>
  </p:normalViewPr>
  <p:slideViewPr>
    <p:cSldViewPr>
      <p:cViewPr varScale="1">
        <p:scale>
          <a:sx n="127" d="100"/>
          <a:sy n="127" d="100"/>
        </p:scale>
        <p:origin x="1674" y="114"/>
      </p:cViewPr>
      <p:guideLst>
        <p:guide orient="horz" pos="2160"/>
        <p:guide pos="2880"/>
        <p:guide/>
      </p:guideLst>
    </p:cSldViewPr>
  </p:slideViewPr>
  <p:outlineViewPr>
    <p:cViewPr>
      <p:scale>
        <a:sx n="33" d="100"/>
        <a:sy n="33" d="100"/>
      </p:scale>
      <p:origin x="0" y="11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1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2" tIns="45435" rIns="90872" bIns="454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0872" tIns="45435" rIns="90872" bIns="454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87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3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E662-F22C-4A05-BDEB-E91158B9B82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6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E662-F22C-4A05-BDEB-E91158B9B821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5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38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1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7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8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3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2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4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6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0910" y="6356351"/>
            <a:ext cx="3611290" cy="37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апрель, 2023 года</a:t>
            </a:r>
            <a:endParaRPr lang="ru-RU" sz="15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" y="1772816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«Магистральный Водовод»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об 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исполнении утвержденных тарифных смет, об исполнении утвержденной инвестиционной программы, о соблюдении показателей качества и надежности регулируемых услуг и достижении показателей эффективности деятельности перед потребителями и иными заинтересованными лицами за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22559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071431"/>
            <a:ext cx="866728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Освоение затрат по услуге по подаче воды составило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4 548 353,83</a:t>
            </a:r>
            <a:r>
              <a:rPr lang="en-US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тенге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смете, утвержденной приказом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</a:t>
            </a: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области от 20 октября 2022 года № 97-ОД. Отклонение связано с тем, что тариф на предоставление услуг был утвержден и введен в действие с 20.10.2022 года, поэтому фактические затраты показаны за три месяца (октябрь, ноябрь, декабрь).</a:t>
            </a:r>
          </a:p>
          <a:p>
            <a:pPr algn="just"/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от оказания услуги при утвержденной сумме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11 284 207,44 тыс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тенге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4 009 768,38 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64%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смете.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745388"/>
              </p:ext>
            </p:extLst>
          </p:nvPr>
        </p:nvGraphicFramePr>
        <p:xfrm>
          <a:off x="251519" y="823275"/>
          <a:ext cx="8667285" cy="585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886">
                  <a:extLst>
                    <a:ext uri="{9D8B030D-6E8A-4147-A177-3AD203B41FA5}">
                      <a16:colId xmlns:a16="http://schemas.microsoft.com/office/drawing/2014/main" val="395708809"/>
                    </a:ext>
                  </a:extLst>
                </a:gridCol>
                <a:gridCol w="3469777">
                  <a:extLst>
                    <a:ext uri="{9D8B030D-6E8A-4147-A177-3AD203B41FA5}">
                      <a16:colId xmlns:a16="http://schemas.microsoft.com/office/drawing/2014/main" val="3946584858"/>
                    </a:ext>
                  </a:extLst>
                </a:gridCol>
                <a:gridCol w="812966">
                  <a:extLst>
                    <a:ext uri="{9D8B030D-6E8A-4147-A177-3AD203B41FA5}">
                      <a16:colId xmlns:a16="http://schemas.microsoft.com/office/drawing/2014/main" val="1309420569"/>
                    </a:ext>
                  </a:extLst>
                </a:gridCol>
                <a:gridCol w="1182495">
                  <a:extLst>
                    <a:ext uri="{9D8B030D-6E8A-4147-A177-3AD203B41FA5}">
                      <a16:colId xmlns:a16="http://schemas.microsoft.com/office/drawing/2014/main" val="3981041808"/>
                    </a:ext>
                  </a:extLst>
                </a:gridCol>
                <a:gridCol w="1552025">
                  <a:extLst>
                    <a:ext uri="{9D8B030D-6E8A-4147-A177-3AD203B41FA5}">
                      <a16:colId xmlns:a16="http://schemas.microsoft.com/office/drawing/2014/main" val="2069695464"/>
                    </a:ext>
                  </a:extLst>
                </a:gridCol>
                <a:gridCol w="1237136">
                  <a:extLst>
                    <a:ext uri="{9D8B030D-6E8A-4147-A177-3AD203B41FA5}">
                      <a16:colId xmlns:a16="http://schemas.microsoft.com/office/drawing/2014/main" val="3804434313"/>
                    </a:ext>
                  </a:extLst>
                </a:gridCol>
              </a:tblGrid>
              <a:tr h="585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№97-ОД от 20.10.2022г.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за октябрь- декабрь 2022 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(приказ ДКРЕМ №97-ОД от 20.10.2022г.)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35407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652793"/>
              </p:ext>
            </p:extLst>
          </p:nvPr>
        </p:nvGraphicFramePr>
        <p:xfrm>
          <a:off x="254324" y="1408796"/>
          <a:ext cx="8664480" cy="363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753">
                  <a:extLst>
                    <a:ext uri="{9D8B030D-6E8A-4147-A177-3AD203B41FA5}">
                      <a16:colId xmlns:a16="http://schemas.microsoft.com/office/drawing/2014/main" val="1365355387"/>
                    </a:ext>
                  </a:extLst>
                </a:gridCol>
                <a:gridCol w="3470858">
                  <a:extLst>
                    <a:ext uri="{9D8B030D-6E8A-4147-A177-3AD203B41FA5}">
                      <a16:colId xmlns:a16="http://schemas.microsoft.com/office/drawing/2014/main" val="2095054899"/>
                    </a:ext>
                  </a:extLst>
                </a:gridCol>
                <a:gridCol w="812328">
                  <a:extLst>
                    <a:ext uri="{9D8B030D-6E8A-4147-A177-3AD203B41FA5}">
                      <a16:colId xmlns:a16="http://schemas.microsoft.com/office/drawing/2014/main" val="1819125449"/>
                    </a:ext>
                  </a:extLst>
                </a:gridCol>
                <a:gridCol w="1181567">
                  <a:extLst>
                    <a:ext uri="{9D8B030D-6E8A-4147-A177-3AD203B41FA5}">
                      <a16:colId xmlns:a16="http://schemas.microsoft.com/office/drawing/2014/main" val="2313534105"/>
                    </a:ext>
                  </a:extLst>
                </a:gridCol>
                <a:gridCol w="1550808">
                  <a:extLst>
                    <a:ext uri="{9D8B030D-6E8A-4147-A177-3AD203B41FA5}">
                      <a16:colId xmlns:a16="http://schemas.microsoft.com/office/drawing/2014/main" val="208763354"/>
                    </a:ext>
                  </a:extLst>
                </a:gridCol>
                <a:gridCol w="1236166">
                  <a:extLst>
                    <a:ext uri="{9D8B030D-6E8A-4147-A177-3AD203B41FA5}">
                      <a16:colId xmlns:a16="http://schemas.microsoft.com/office/drawing/2014/main" val="4113804029"/>
                    </a:ext>
                  </a:extLst>
                </a:gridCol>
              </a:tblGrid>
              <a:tr h="219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 всего, в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661 469,29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295 522,46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0588"/>
                  </a:ext>
                </a:extLst>
              </a:tr>
              <a:tr h="2558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всего: в том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числе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661 469,29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295 522,46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238526"/>
                  </a:ext>
                </a:extLst>
              </a:tr>
              <a:tr h="2558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 административного персонала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446 167,87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150 288,27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139857"/>
                  </a:ext>
                </a:extLst>
              </a:tr>
              <a:tr h="2166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социальные 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38 147,35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17 057,32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-55%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063468"/>
                  </a:ext>
                </a:extLst>
              </a:tr>
              <a:tr h="1627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13 385,04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3 497,64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776486"/>
                  </a:ext>
                </a:extLst>
              </a:tr>
              <a:tr h="16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30 512,81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46 407,00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52309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1 823,48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557,67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-69%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060147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3 667,90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502,35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3504"/>
                  </a:ext>
                </a:extLst>
              </a:tr>
              <a:tr h="383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расходы, в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Расходы на содержание оргтехники,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командировочные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охрана труда, ООС, аренда и т.п.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127 764,84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77 212,20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625226"/>
                  </a:ext>
                </a:extLst>
              </a:tr>
              <a:tr h="1942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выплату вознаграждений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97446"/>
                  </a:ext>
                </a:extLst>
              </a:tr>
              <a:tr h="2313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11 303 908,92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4 548 353,83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-60%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99377"/>
                  </a:ext>
                </a:extLst>
              </a:tr>
              <a:tr h="2313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(РБА*СП)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378652"/>
                  </a:ext>
                </a:extLst>
              </a:tr>
              <a:tr h="2313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11 303 908,92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3686"/>
                  </a:ext>
                </a:extLst>
              </a:tr>
              <a:tr h="383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омпенсация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потребителям необоснованно полученного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дохода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учетом ставки рефинансирования НБ РК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19 701,48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87148"/>
                  </a:ext>
                </a:extLst>
              </a:tr>
              <a:tr h="156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с учетом компенсации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11 284 207,44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4 009 768,38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656955"/>
                  </a:ext>
                </a:extLst>
              </a:tr>
              <a:tr h="2558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(товаров, работ)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30 892,57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6 583,99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090020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7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подаче воды по магистральному трубопроводу «Кульсары-Тенгиз»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1520" y="933840"/>
            <a:ext cx="865841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отчетном периоде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услуга по подаче воды по магистральному трубопроводу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«Кульсары-Тенгиз»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оказывалась согласно тарифу, утвержденному приказом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Атырауской области №32-ОД от 23.06.2021 года в размере 505,73 тенге за 1 м³ (без НДС).</a:t>
            </a:r>
          </a:p>
          <a:p>
            <a:pPr algn="just"/>
            <a:endParaRPr lang="ru-RU" sz="1600" dirty="0" smtClean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Предоставление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услуги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осуществлялось согласно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заключенному договору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 потребителем и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графику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оказания услуг. </a:t>
            </a:r>
          </a:p>
        </p:txBody>
      </p:sp>
    </p:spTree>
    <p:extLst>
      <p:ext uri="{BB962C8B-B14F-4D97-AF65-F5344CB8AC3E}">
        <p14:creationId xmlns:p14="http://schemas.microsoft.com/office/powerpoint/2010/main" val="8588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20" y="6172752"/>
            <a:ext cx="8667284" cy="30373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оказания услуги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составил</a:t>
            </a:r>
            <a:r>
              <a:rPr lang="en-US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отчетный период 671 615  тыс.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3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623273"/>
              </p:ext>
            </p:extLst>
          </p:nvPr>
        </p:nvGraphicFramePr>
        <p:xfrm>
          <a:off x="251520" y="818902"/>
          <a:ext cx="8667284" cy="5256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324">
                  <a:extLst>
                    <a:ext uri="{9D8B030D-6E8A-4147-A177-3AD203B41FA5}">
                      <a16:colId xmlns:a16="http://schemas.microsoft.com/office/drawing/2014/main" val="1439812403"/>
                    </a:ext>
                  </a:extLst>
                </a:gridCol>
                <a:gridCol w="2651847">
                  <a:extLst>
                    <a:ext uri="{9D8B030D-6E8A-4147-A177-3AD203B41FA5}">
                      <a16:colId xmlns:a16="http://schemas.microsoft.com/office/drawing/2014/main" val="1085321441"/>
                    </a:ext>
                  </a:extLst>
                </a:gridCol>
                <a:gridCol w="830691">
                  <a:extLst>
                    <a:ext uri="{9D8B030D-6E8A-4147-A177-3AD203B41FA5}">
                      <a16:colId xmlns:a16="http://schemas.microsoft.com/office/drawing/2014/main" val="3644179323"/>
                    </a:ext>
                  </a:extLst>
                </a:gridCol>
                <a:gridCol w="1820190">
                  <a:extLst>
                    <a:ext uri="{9D8B030D-6E8A-4147-A177-3AD203B41FA5}">
                      <a16:colId xmlns:a16="http://schemas.microsoft.com/office/drawing/2014/main" val="2304747440"/>
                    </a:ext>
                  </a:extLst>
                </a:gridCol>
                <a:gridCol w="1749949">
                  <a:extLst>
                    <a:ext uri="{9D8B030D-6E8A-4147-A177-3AD203B41FA5}">
                      <a16:colId xmlns:a16="http://schemas.microsoft.com/office/drawing/2014/main" val="3686582119"/>
                    </a:ext>
                  </a:extLst>
                </a:gridCol>
                <a:gridCol w="1090283">
                  <a:extLst>
                    <a:ext uri="{9D8B030D-6E8A-4147-A177-3AD203B41FA5}">
                      <a16:colId xmlns:a16="http://schemas.microsoft.com/office/drawing/2014/main" val="652946685"/>
                    </a:ext>
                  </a:extLst>
                </a:gridCol>
              </a:tblGrid>
              <a:tr h="435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№32-ОД от 23.06.2021г.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 2022 года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(январь-декабрь)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(%)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695553"/>
                  </a:ext>
                </a:extLst>
              </a:tr>
              <a:tr h="377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743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666,09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1 387 031,11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4738"/>
                  </a:ext>
                </a:extLst>
              </a:tr>
              <a:tr h="228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94002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942869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66292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98033"/>
                  </a:ext>
                </a:extLst>
              </a:tr>
              <a:tr h="228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392619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94503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314003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446924"/>
                  </a:ext>
                </a:extLst>
              </a:tr>
              <a:tr h="226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743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666,09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1 387 031,11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75730"/>
                  </a:ext>
                </a:extLst>
              </a:tr>
              <a:tr h="226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Ремонт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54783"/>
                  </a:ext>
                </a:extLst>
              </a:tr>
              <a:tr h="377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325 353,91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352 639,54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85132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377070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356122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06433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977694"/>
                  </a:ext>
                </a:extLst>
              </a:tr>
              <a:tr h="226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325 353,91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352 639,54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835410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другие выплаты в бюджет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325 353,91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352 639,54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56710"/>
                  </a:ext>
                </a:extLst>
              </a:tr>
              <a:tr h="357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1 069 020,00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1 739 670,66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06612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98790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1 069 020,00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615,00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78467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2 113,83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1 328,01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580826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среднеотпускной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505,73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505,73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259009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 на услугу по подаче воды по магистральному трубопроводу «Кульсары-Тенгиз»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передаче электрической энергии 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1520" y="729919"/>
            <a:ext cx="8658411" cy="3719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услуга по передаче электрической энергии оказывалась согласно тарифу, утвержденному приказом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Атырауской области №89-ОД от 07.10.2022 года в размере 0,07 тенге за 1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кВтч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(без НДС).</a:t>
            </a:r>
          </a:p>
          <a:p>
            <a:pPr algn="just"/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объем оказанных услуг составил 11 723,02 тыс. кВт/ч, что на 290 тыс. кВт/ч или 2% ниже объема, утвержденного в тарифной смете.</a:t>
            </a:r>
          </a:p>
          <a:p>
            <a:pPr algn="just"/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Предоставление услуги осуществлялось согласно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заключенным договорам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 потребителями и графиками оказания услуг по передаче электрической энергии. </a:t>
            </a:r>
          </a:p>
        </p:txBody>
      </p:sp>
    </p:spTree>
    <p:extLst>
      <p:ext uri="{BB962C8B-B14F-4D97-AF65-F5344CB8AC3E}">
        <p14:creationId xmlns:p14="http://schemas.microsoft.com/office/powerpoint/2010/main" val="30155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6110159"/>
            <a:ext cx="864095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Утвержденный доход </a:t>
            </a:r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851,61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тенге. Факт 4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353,53 тыс. тенге (переисполнение 411%). Переисполнение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вызвано ростом тарифов по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передаче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электроэнергии.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463604"/>
              </p:ext>
            </p:extLst>
          </p:nvPr>
        </p:nvGraphicFramePr>
        <p:xfrm>
          <a:off x="251520" y="808210"/>
          <a:ext cx="8640959" cy="5258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996">
                  <a:extLst>
                    <a:ext uri="{9D8B030D-6E8A-4147-A177-3AD203B41FA5}">
                      <a16:colId xmlns:a16="http://schemas.microsoft.com/office/drawing/2014/main" val="2439584069"/>
                    </a:ext>
                  </a:extLst>
                </a:gridCol>
                <a:gridCol w="3276777">
                  <a:extLst>
                    <a:ext uri="{9D8B030D-6E8A-4147-A177-3AD203B41FA5}">
                      <a16:colId xmlns:a16="http://schemas.microsoft.com/office/drawing/2014/main" val="3142782365"/>
                    </a:ext>
                  </a:extLst>
                </a:gridCol>
                <a:gridCol w="973437">
                  <a:extLst>
                    <a:ext uri="{9D8B030D-6E8A-4147-A177-3AD203B41FA5}">
                      <a16:colId xmlns:a16="http://schemas.microsoft.com/office/drawing/2014/main" val="509966213"/>
                    </a:ext>
                  </a:extLst>
                </a:gridCol>
                <a:gridCol w="1301457">
                  <a:extLst>
                    <a:ext uri="{9D8B030D-6E8A-4147-A177-3AD203B41FA5}">
                      <a16:colId xmlns:a16="http://schemas.microsoft.com/office/drawing/2014/main" val="3365809653"/>
                    </a:ext>
                  </a:extLst>
                </a:gridCol>
                <a:gridCol w="1416622">
                  <a:extLst>
                    <a:ext uri="{9D8B030D-6E8A-4147-A177-3AD203B41FA5}">
                      <a16:colId xmlns:a16="http://schemas.microsoft.com/office/drawing/2014/main" val="1346358728"/>
                    </a:ext>
                  </a:extLst>
                </a:gridCol>
                <a:gridCol w="1151670">
                  <a:extLst>
                    <a:ext uri="{9D8B030D-6E8A-4147-A177-3AD203B41FA5}">
                      <a16:colId xmlns:a16="http://schemas.microsoft.com/office/drawing/2014/main" val="2190871253"/>
                    </a:ext>
                  </a:extLst>
                </a:gridCol>
              </a:tblGrid>
              <a:tr h="5483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измерения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50620"/>
                  </a:ext>
                </a:extLst>
              </a:tr>
              <a:tr h="2761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1 337,94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1 638,62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860104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140106"/>
                  </a:ext>
                </a:extLst>
              </a:tr>
              <a:tr h="171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978789"/>
                  </a:ext>
                </a:extLst>
              </a:tr>
              <a:tr h="300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1 323,34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1 623,15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573888"/>
                  </a:ext>
                </a:extLst>
              </a:tr>
              <a:tr h="1721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338419"/>
                  </a:ext>
                </a:extLst>
              </a:tr>
              <a:tr h="171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186,32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1 407,62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516211"/>
                  </a:ext>
                </a:extLst>
              </a:tr>
              <a:tr h="171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101,43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165,92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142574"/>
                  </a:ext>
                </a:extLst>
              </a:tr>
              <a:tr h="171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2.3.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35,59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49,61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7536"/>
                  </a:ext>
                </a:extLst>
              </a:tr>
              <a:tr h="1399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701846"/>
                  </a:ext>
                </a:extLst>
              </a:tr>
              <a:tr h="1112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4,49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4,95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11270"/>
                  </a:ext>
                </a:extLst>
              </a:tr>
              <a:tr h="171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трахование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4,59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739808"/>
                  </a:ext>
                </a:extLst>
              </a:tr>
              <a:tr h="171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769553"/>
                  </a:ext>
                </a:extLst>
              </a:tr>
              <a:tr h="18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882146"/>
                  </a:ext>
                </a:extLst>
              </a:tr>
              <a:tr h="92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админстративные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049140"/>
                  </a:ext>
                </a:extLst>
              </a:tr>
              <a:tr h="171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345169"/>
                  </a:ext>
                </a:extLst>
              </a:tr>
              <a:tr h="171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802841"/>
                  </a:ext>
                </a:extLst>
              </a:tr>
              <a:tr h="162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1 639,53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750360"/>
                  </a:ext>
                </a:extLst>
              </a:tr>
              <a:tr h="139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771137"/>
                  </a:ext>
                </a:extLst>
              </a:tr>
              <a:tr h="2200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1 639,53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179970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194061"/>
                  </a:ext>
                </a:extLst>
              </a:tr>
              <a:tr h="1622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кВтч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357673"/>
                  </a:ext>
                </a:extLst>
              </a:tr>
              <a:tr h="192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487,13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397766"/>
                  </a:ext>
                </a:extLst>
              </a:tr>
              <a:tr h="1622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851,61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4 353,53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411%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266030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11 723,02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35649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тенге/кВт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0,07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988208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 регулируемую услугу</a:t>
            </a:r>
            <a:b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 передаче электрической энергии</a:t>
            </a: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5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1" y="821374"/>
            <a:ext cx="8667284" cy="8925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услуга по производству, передаче и распределению тепловой энергии оказывалась согласно тарифам, утвержденными приказами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Атырауской области (далее-ДКРЕМ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8552"/>
              </p:ext>
            </p:extLst>
          </p:nvPr>
        </p:nvGraphicFramePr>
        <p:xfrm>
          <a:off x="251521" y="1800369"/>
          <a:ext cx="8667285" cy="2376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426">
                  <a:extLst>
                    <a:ext uri="{9D8B030D-6E8A-4147-A177-3AD203B41FA5}">
                      <a16:colId xmlns:a16="http://schemas.microsoft.com/office/drawing/2014/main" val="2480104234"/>
                    </a:ext>
                  </a:extLst>
                </a:gridCol>
                <a:gridCol w="2692979">
                  <a:extLst>
                    <a:ext uri="{9D8B030D-6E8A-4147-A177-3AD203B41FA5}">
                      <a16:colId xmlns:a16="http://schemas.microsoft.com/office/drawing/2014/main" val="2897470335"/>
                    </a:ext>
                  </a:extLst>
                </a:gridCol>
                <a:gridCol w="1378877">
                  <a:extLst>
                    <a:ext uri="{9D8B030D-6E8A-4147-A177-3AD203B41FA5}">
                      <a16:colId xmlns:a16="http://schemas.microsoft.com/office/drawing/2014/main" val="2913908085"/>
                    </a:ext>
                  </a:extLst>
                </a:gridCol>
                <a:gridCol w="1532084">
                  <a:extLst>
                    <a:ext uri="{9D8B030D-6E8A-4147-A177-3AD203B41FA5}">
                      <a16:colId xmlns:a16="http://schemas.microsoft.com/office/drawing/2014/main" val="1936345611"/>
                    </a:ext>
                  </a:extLst>
                </a:gridCol>
                <a:gridCol w="2144919">
                  <a:extLst>
                    <a:ext uri="{9D8B030D-6E8A-4147-A177-3AD203B41FA5}">
                      <a16:colId xmlns:a16="http://schemas.microsoft.com/office/drawing/2014/main" val="1508015857"/>
                    </a:ext>
                  </a:extLst>
                </a:gridCol>
              </a:tblGrid>
              <a:tr h="574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Приказ  ДКРЕМ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 действия тарифа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391012"/>
                  </a:ext>
                </a:extLst>
              </a:tr>
              <a:tr h="9008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№95-ОД от 15 июля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9 132,02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6 октября 2022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01893"/>
                  </a:ext>
                </a:extLst>
              </a:tr>
              <a:tr h="9008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№89-ОД от 07 октября 2022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3 271,28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7 октября 2022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552394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Тарифы на услугу по производству, передаче и распределению тепловой энергии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56872" y="4263077"/>
            <a:ext cx="8680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услуги осуществлялось согласно заключенным договорам с потребителями и графикам оказания услуг по производству, передаче и распределению тепловой энергии. 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4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19" y="5826492"/>
            <a:ext cx="86672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Доходы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оказания услуги при утвержденной сумме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6 685,19 тыс. тенге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составили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14 183,42 тыс. тенге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(переисполнение 112%). Переисполнение связано с тем, что тариф на услугу по производству, передаче и распределению тепловой энергии с января по апрель 2022 года составлял 9 132,02 тенге/кВт.</a:t>
            </a:r>
            <a:endParaRPr lang="ru-RU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015177"/>
              </p:ext>
            </p:extLst>
          </p:nvPr>
        </p:nvGraphicFramePr>
        <p:xfrm>
          <a:off x="251519" y="817565"/>
          <a:ext cx="8667285" cy="4951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623">
                  <a:extLst>
                    <a:ext uri="{9D8B030D-6E8A-4147-A177-3AD203B41FA5}">
                      <a16:colId xmlns:a16="http://schemas.microsoft.com/office/drawing/2014/main" val="1957293291"/>
                    </a:ext>
                  </a:extLst>
                </a:gridCol>
                <a:gridCol w="3004635">
                  <a:extLst>
                    <a:ext uri="{9D8B030D-6E8A-4147-A177-3AD203B41FA5}">
                      <a16:colId xmlns:a16="http://schemas.microsoft.com/office/drawing/2014/main" val="21178383"/>
                    </a:ext>
                  </a:extLst>
                </a:gridCol>
                <a:gridCol w="1090034">
                  <a:extLst>
                    <a:ext uri="{9D8B030D-6E8A-4147-A177-3AD203B41FA5}">
                      <a16:colId xmlns:a16="http://schemas.microsoft.com/office/drawing/2014/main" val="2208799259"/>
                    </a:ext>
                  </a:extLst>
                </a:gridCol>
                <a:gridCol w="1226288">
                  <a:extLst>
                    <a:ext uri="{9D8B030D-6E8A-4147-A177-3AD203B41FA5}">
                      <a16:colId xmlns:a16="http://schemas.microsoft.com/office/drawing/2014/main" val="1436957805"/>
                    </a:ext>
                  </a:extLst>
                </a:gridCol>
                <a:gridCol w="1513935">
                  <a:extLst>
                    <a:ext uri="{9D8B030D-6E8A-4147-A177-3AD203B41FA5}">
                      <a16:colId xmlns:a16="http://schemas.microsoft.com/office/drawing/2014/main" val="1851305208"/>
                    </a:ext>
                  </a:extLst>
                </a:gridCol>
                <a:gridCol w="1305770">
                  <a:extLst>
                    <a:ext uri="{9D8B030D-6E8A-4147-A177-3AD203B41FA5}">
                      <a16:colId xmlns:a16="http://schemas.microsoft.com/office/drawing/2014/main" val="3225790573"/>
                    </a:ext>
                  </a:extLst>
                </a:gridCol>
              </a:tblGrid>
              <a:tr h="5952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процентах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09407"/>
                  </a:ext>
                </a:extLst>
              </a:tr>
              <a:tr h="416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9 373,58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15 264,63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321678"/>
                  </a:ext>
                </a:extLst>
              </a:tr>
              <a:tr h="2169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6 826,81  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526221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(газ)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6 826,81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58197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4 806,96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8 437,82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351826"/>
                  </a:ext>
                </a:extLst>
              </a:tr>
              <a:tr h="332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313,99  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574020"/>
                  </a:ext>
                </a:extLst>
              </a:tr>
              <a:tr h="2472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313,99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897003"/>
                  </a:ext>
                </a:extLst>
              </a:tr>
              <a:tr h="239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313,99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014735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15 578,62  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644948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        1 395,20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008475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14 183,42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084544"/>
                  </a:ext>
                </a:extLst>
              </a:tr>
              <a:tr h="1755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Гкал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877379"/>
                  </a:ext>
                </a:extLst>
              </a:tr>
              <a:tr h="152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884729"/>
                  </a:ext>
                </a:extLst>
              </a:tr>
              <a:tr h="2071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4 720,28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044681"/>
                  </a:ext>
                </a:extLst>
              </a:tr>
              <a:tr h="236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2 961,17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403048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 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6 685,19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14 183,42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08262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709791"/>
                  </a:ext>
                </a:extLst>
              </a:tr>
              <a:tr h="215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92155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производству, передаче и распределению тепловой энергии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4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901771"/>
            <a:ext cx="8667285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услуга по отводу сточных вод оказывалась согласно тарифам, утвержденным приказом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Атырауской: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553064"/>
              </p:ext>
            </p:extLst>
          </p:nvPr>
        </p:nvGraphicFramePr>
        <p:xfrm>
          <a:off x="251519" y="1804583"/>
          <a:ext cx="8667285" cy="2764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3637">
                  <a:extLst>
                    <a:ext uri="{9D8B030D-6E8A-4147-A177-3AD203B41FA5}">
                      <a16:colId xmlns:a16="http://schemas.microsoft.com/office/drawing/2014/main" val="1522714022"/>
                    </a:ext>
                  </a:extLst>
                </a:gridCol>
                <a:gridCol w="1332044">
                  <a:extLst>
                    <a:ext uri="{9D8B030D-6E8A-4147-A177-3AD203B41FA5}">
                      <a16:colId xmlns:a16="http://schemas.microsoft.com/office/drawing/2014/main" val="2690166198"/>
                    </a:ext>
                  </a:extLst>
                </a:gridCol>
                <a:gridCol w="2760272">
                  <a:extLst>
                    <a:ext uri="{9D8B030D-6E8A-4147-A177-3AD203B41FA5}">
                      <a16:colId xmlns:a16="http://schemas.microsoft.com/office/drawing/2014/main" val="373450553"/>
                    </a:ext>
                  </a:extLst>
                </a:gridCol>
                <a:gridCol w="2061332">
                  <a:extLst>
                    <a:ext uri="{9D8B030D-6E8A-4147-A177-3AD203B41FA5}">
                      <a16:colId xmlns:a16="http://schemas.microsoft.com/office/drawing/2014/main" val="2226273037"/>
                    </a:ext>
                  </a:extLst>
                </a:gridCol>
              </a:tblGrid>
              <a:tr h="497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и дата приказа ДКРЕМ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Тариф, тенге (без НДС)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65908"/>
                  </a:ext>
                </a:extLst>
              </a:tr>
              <a:tr h="1089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 11 февраля 2022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 за 1 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Кигач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Курмангазинского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9015"/>
                  </a:ext>
                </a:extLst>
              </a:tr>
              <a:tr h="117831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95-ОД от 15 июля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 за 1 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Промзона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Жылыойского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402104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Тарифы на услугу по отводу сточных вод</a:t>
            </a:r>
          </a:p>
        </p:txBody>
      </p:sp>
      <p:pic>
        <p:nvPicPr>
          <p:cNvPr id="17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51519" y="4685328"/>
            <a:ext cx="86672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в селе Кигач –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14,27 тыс. м³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 городе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Кульсары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9,76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Предоставление услуги осуществлялось согласно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заключенным договорам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 потребителями 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графикам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оказания услуг, а также указаны фактические объемы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 2022 года.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3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20" y="5860517"/>
            <a:ext cx="8685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городе Кульсары утвержден доход в сумме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468,74 тыс. тенге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исполнение составило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468,74 тыс.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составило </a:t>
            </a:r>
            <a:r>
              <a:rPr lang="ru-RU" sz="12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12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  <a:endParaRPr lang="ru-RU" sz="1300" b="1" dirty="0">
              <a:solidFill>
                <a:srgbClr val="008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07548"/>
              </p:ext>
            </p:extLst>
          </p:nvPr>
        </p:nvGraphicFramePr>
        <p:xfrm>
          <a:off x="251520" y="863087"/>
          <a:ext cx="8667285" cy="4889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092">
                  <a:extLst>
                    <a:ext uri="{9D8B030D-6E8A-4147-A177-3AD203B41FA5}">
                      <a16:colId xmlns:a16="http://schemas.microsoft.com/office/drawing/2014/main" val="2756090613"/>
                    </a:ext>
                  </a:extLst>
                </a:gridCol>
                <a:gridCol w="2588625">
                  <a:extLst>
                    <a:ext uri="{9D8B030D-6E8A-4147-A177-3AD203B41FA5}">
                      <a16:colId xmlns:a16="http://schemas.microsoft.com/office/drawing/2014/main" val="498644971"/>
                    </a:ext>
                  </a:extLst>
                </a:gridCol>
                <a:gridCol w="1145614">
                  <a:extLst>
                    <a:ext uri="{9D8B030D-6E8A-4147-A177-3AD203B41FA5}">
                      <a16:colId xmlns:a16="http://schemas.microsoft.com/office/drawing/2014/main" val="774495923"/>
                    </a:ext>
                  </a:extLst>
                </a:gridCol>
                <a:gridCol w="1145614">
                  <a:extLst>
                    <a:ext uri="{9D8B030D-6E8A-4147-A177-3AD203B41FA5}">
                      <a16:colId xmlns:a16="http://schemas.microsoft.com/office/drawing/2014/main" val="48050664"/>
                    </a:ext>
                  </a:extLst>
                </a:gridCol>
                <a:gridCol w="1074014">
                  <a:extLst>
                    <a:ext uri="{9D8B030D-6E8A-4147-A177-3AD203B41FA5}">
                      <a16:colId xmlns:a16="http://schemas.microsoft.com/office/drawing/2014/main" val="1386746959"/>
                    </a:ext>
                  </a:extLst>
                </a:gridCol>
                <a:gridCol w="1074014">
                  <a:extLst>
                    <a:ext uri="{9D8B030D-6E8A-4147-A177-3AD203B41FA5}">
                      <a16:colId xmlns:a16="http://schemas.microsoft.com/office/drawing/2014/main" val="554981620"/>
                    </a:ext>
                  </a:extLst>
                </a:gridCol>
                <a:gridCol w="1020312">
                  <a:extLst>
                    <a:ext uri="{9D8B030D-6E8A-4147-A177-3AD203B41FA5}">
                      <a16:colId xmlns:a16="http://schemas.microsoft.com/office/drawing/2014/main" val="1238971022"/>
                    </a:ext>
                  </a:extLst>
                </a:gridCol>
              </a:tblGrid>
              <a:tr h="4205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№95-ОД от 15.07.2019г.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 за  2022 год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       </a:t>
                      </a:r>
                      <a:endParaRPr lang="ru-RU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141178"/>
                  </a:ext>
                </a:extLst>
              </a:tr>
              <a:tr h="4435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доля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0896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461,81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880,92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583,73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786092"/>
                  </a:ext>
                </a:extLst>
              </a:tr>
              <a:tr h="2439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06212"/>
                  </a:ext>
                </a:extLst>
              </a:tr>
              <a:tr h="2775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461,81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880,92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583,73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885102"/>
                  </a:ext>
                </a:extLst>
              </a:tr>
              <a:tr h="3425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194,44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128,84  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452604"/>
                  </a:ext>
                </a:extLst>
              </a:tr>
              <a:tr h="3315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194,44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128,84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439493"/>
                  </a:ext>
                </a:extLst>
              </a:tr>
              <a:tr h="21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194,44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128,84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1759%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230115"/>
                  </a:ext>
                </a:extLst>
              </a:tr>
              <a:tr h="2355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10443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1 075,36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712,57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303658"/>
                  </a:ext>
                </a:extLst>
              </a:tr>
              <a:tr h="2439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120620"/>
                  </a:ext>
                </a:extLst>
              </a:tr>
              <a:tr h="3321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522454"/>
                  </a:ext>
                </a:extLst>
              </a:tr>
              <a:tr h="1682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услуг- общее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-    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50904"/>
                  </a:ext>
                </a:extLst>
              </a:tr>
              <a:tr h="176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-    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442860"/>
                  </a:ext>
                </a:extLst>
              </a:tr>
              <a:tr h="1850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субабонентам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6,47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6,47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362182"/>
                  </a:ext>
                </a:extLst>
              </a:tr>
              <a:tr h="1901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551972"/>
                  </a:ext>
                </a:extLst>
              </a:tr>
              <a:tr h="353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72,47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72,47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72,47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775880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по отводу сточных вод (Кульсары)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82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0384" y="5794006"/>
            <a:ext cx="8229599" cy="320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16746"/>
              </p:ext>
            </p:extLst>
          </p:nvPr>
        </p:nvGraphicFramePr>
        <p:xfrm>
          <a:off x="251520" y="856121"/>
          <a:ext cx="8667284" cy="4934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862">
                  <a:extLst>
                    <a:ext uri="{9D8B030D-6E8A-4147-A177-3AD203B41FA5}">
                      <a16:colId xmlns:a16="http://schemas.microsoft.com/office/drawing/2014/main" val="3258598248"/>
                    </a:ext>
                  </a:extLst>
                </a:gridCol>
                <a:gridCol w="3105123">
                  <a:extLst>
                    <a:ext uri="{9D8B030D-6E8A-4147-A177-3AD203B41FA5}">
                      <a16:colId xmlns:a16="http://schemas.microsoft.com/office/drawing/2014/main" val="4262867881"/>
                    </a:ext>
                  </a:extLst>
                </a:gridCol>
                <a:gridCol w="951804">
                  <a:extLst>
                    <a:ext uri="{9D8B030D-6E8A-4147-A177-3AD203B41FA5}">
                      <a16:colId xmlns:a16="http://schemas.microsoft.com/office/drawing/2014/main" val="3457379010"/>
                    </a:ext>
                  </a:extLst>
                </a:gridCol>
                <a:gridCol w="968102">
                  <a:extLst>
                    <a:ext uri="{9D8B030D-6E8A-4147-A177-3AD203B41FA5}">
                      <a16:colId xmlns:a16="http://schemas.microsoft.com/office/drawing/2014/main" val="4215085730"/>
                    </a:ext>
                  </a:extLst>
                </a:gridCol>
                <a:gridCol w="1007218">
                  <a:extLst>
                    <a:ext uri="{9D8B030D-6E8A-4147-A177-3AD203B41FA5}">
                      <a16:colId xmlns:a16="http://schemas.microsoft.com/office/drawing/2014/main" val="3611942232"/>
                    </a:ext>
                  </a:extLst>
                </a:gridCol>
                <a:gridCol w="1003957">
                  <a:extLst>
                    <a:ext uri="{9D8B030D-6E8A-4147-A177-3AD203B41FA5}">
                      <a16:colId xmlns:a16="http://schemas.microsoft.com/office/drawing/2014/main" val="1838431695"/>
                    </a:ext>
                  </a:extLst>
                </a:gridCol>
                <a:gridCol w="1007218">
                  <a:extLst>
                    <a:ext uri="{9D8B030D-6E8A-4147-A177-3AD203B41FA5}">
                      <a16:colId xmlns:a16="http://schemas.microsoft.com/office/drawing/2014/main" val="802517950"/>
                    </a:ext>
                  </a:extLst>
                </a:gridCol>
              </a:tblGrid>
              <a:tr h="343312">
                <a:tc rowSpan="2"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 18.02.2022г.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  2022 года </a:t>
                      </a:r>
                      <a:br>
                        <a:rPr lang="ru-RU" sz="10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63379"/>
                  </a:ext>
                </a:extLst>
              </a:tr>
              <a:tr h="3573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доля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123274"/>
                  </a:ext>
                </a:extLst>
              </a:tr>
              <a:tr h="219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681,29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5 484,93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3 403,76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564373"/>
                  </a:ext>
                </a:extLst>
              </a:tr>
              <a:tr h="2128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75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649,45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5 049,46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3 133,52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38052"/>
                  </a:ext>
                </a:extLst>
              </a:tr>
              <a:tr h="150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385088"/>
                  </a:ext>
                </a:extLst>
              </a:tr>
              <a:tr h="209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598,30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4 540,49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2 817,67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5932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51,15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508,98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315,85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63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13,04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390,32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242,22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1758%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8602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18,80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45,15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28,02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31843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2,33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15,46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9,59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58828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16,47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29,69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18,42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988362"/>
                  </a:ext>
                </a:extLst>
              </a:tr>
              <a:tr h="157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0,59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20,34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12,62  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34557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20,34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12,62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32285"/>
                  </a:ext>
                </a:extLst>
              </a:tr>
              <a:tr h="150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282538"/>
                  </a:ext>
                </a:extLst>
              </a:tr>
              <a:tr h="209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0,39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2,94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1,83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69736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0,20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17,40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10,80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5298%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57132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681,88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5 505,27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3 416,38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579011"/>
                  </a:ext>
                </a:extLst>
              </a:tr>
              <a:tr h="202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5385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681,88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586,68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586,68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92463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17,16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14,27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14,27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-16,8%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766032"/>
                  </a:ext>
                </a:extLst>
              </a:tr>
              <a:tr h="156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39,74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72528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5805264"/>
            <a:ext cx="86672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Доходы от оказания услуги при утвержденной сумме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681,88 тыс. тенге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селе </a:t>
            </a:r>
            <a:r>
              <a:rPr lang="ru-RU" sz="1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Кигач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составили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586,68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тыс. тенге.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14% неисполнение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Неисполнение связано с тем, что некоторые потребители снизили объем получаемой услуги по разным объективным причинам.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по отводу сточных вод (Кигач)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Ц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л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Отчета ТОО «Магистральный Водовод»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56" name="Title 3"/>
          <p:cNvSpPr txBox="1">
            <a:spLocks/>
          </p:cNvSpPr>
          <p:nvPr/>
        </p:nvSpPr>
        <p:spPr>
          <a:xfrm>
            <a:off x="251520" y="836712"/>
            <a:ext cx="8685368" cy="9742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50" tIns="45724" rIns="91450" bIns="457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Целями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отчета ТОО «Магистральный Водовод»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являются: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усиление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системы защиты прав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потребителей;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обеспечение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прозрачности деятельности субъектов естественных монополий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335" y="3860331"/>
            <a:ext cx="8748145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100421"/>
            <a:ext cx="856895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Повестка слушания:</a:t>
            </a: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Товариществе;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производственные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деятельности Товарищества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утвержденных тарифных смет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утвержденной инвестиционной программы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показателей качества и надежности регулируемых услуг и достижения показателей эффективности деятельности;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перспективах деятельности (планы развития).</a:t>
            </a:r>
          </a:p>
          <a:p>
            <a:endParaRPr lang="ru-RU" sz="1600" b="1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69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929896"/>
              </p:ext>
            </p:extLst>
          </p:nvPr>
        </p:nvGraphicFramePr>
        <p:xfrm>
          <a:off x="251520" y="901640"/>
          <a:ext cx="8667287" cy="4761029"/>
        </p:xfrm>
        <a:graphic>
          <a:graphicData uri="http://schemas.openxmlformats.org/drawingml/2006/table">
            <a:tbl>
              <a:tblPr/>
              <a:tblGrid>
                <a:gridCol w="514093">
                  <a:extLst>
                    <a:ext uri="{9D8B030D-6E8A-4147-A177-3AD203B41FA5}">
                      <a16:colId xmlns:a16="http://schemas.microsoft.com/office/drawing/2014/main" val="1345288413"/>
                    </a:ext>
                  </a:extLst>
                </a:gridCol>
                <a:gridCol w="2980133">
                  <a:extLst>
                    <a:ext uri="{9D8B030D-6E8A-4147-A177-3AD203B41FA5}">
                      <a16:colId xmlns:a16="http://schemas.microsoft.com/office/drawing/2014/main" val="3011991912"/>
                    </a:ext>
                  </a:extLst>
                </a:gridCol>
                <a:gridCol w="514093">
                  <a:extLst>
                    <a:ext uri="{9D8B030D-6E8A-4147-A177-3AD203B41FA5}">
                      <a16:colId xmlns:a16="http://schemas.microsoft.com/office/drawing/2014/main" val="3175098555"/>
                    </a:ext>
                  </a:extLst>
                </a:gridCol>
                <a:gridCol w="556934">
                  <a:extLst>
                    <a:ext uri="{9D8B030D-6E8A-4147-A177-3AD203B41FA5}">
                      <a16:colId xmlns:a16="http://schemas.microsoft.com/office/drawing/2014/main" val="2175576710"/>
                    </a:ext>
                  </a:extLst>
                </a:gridCol>
                <a:gridCol w="556934">
                  <a:extLst>
                    <a:ext uri="{9D8B030D-6E8A-4147-A177-3AD203B41FA5}">
                      <a16:colId xmlns:a16="http://schemas.microsoft.com/office/drawing/2014/main" val="3547185594"/>
                    </a:ext>
                  </a:extLst>
                </a:gridCol>
                <a:gridCol w="556934">
                  <a:extLst>
                    <a:ext uri="{9D8B030D-6E8A-4147-A177-3AD203B41FA5}">
                      <a16:colId xmlns:a16="http://schemas.microsoft.com/office/drawing/2014/main" val="1781042514"/>
                    </a:ext>
                  </a:extLst>
                </a:gridCol>
                <a:gridCol w="556934">
                  <a:extLst>
                    <a:ext uri="{9D8B030D-6E8A-4147-A177-3AD203B41FA5}">
                      <a16:colId xmlns:a16="http://schemas.microsoft.com/office/drawing/2014/main" val="2032904597"/>
                    </a:ext>
                  </a:extLst>
                </a:gridCol>
                <a:gridCol w="589065">
                  <a:extLst>
                    <a:ext uri="{9D8B030D-6E8A-4147-A177-3AD203B41FA5}">
                      <a16:colId xmlns:a16="http://schemas.microsoft.com/office/drawing/2014/main" val="3102932138"/>
                    </a:ext>
                  </a:extLst>
                </a:gridCol>
                <a:gridCol w="514093">
                  <a:extLst>
                    <a:ext uri="{9D8B030D-6E8A-4147-A177-3AD203B41FA5}">
                      <a16:colId xmlns:a16="http://schemas.microsoft.com/office/drawing/2014/main" val="3897240947"/>
                    </a:ext>
                  </a:extLst>
                </a:gridCol>
                <a:gridCol w="1328074">
                  <a:extLst>
                    <a:ext uri="{9D8B030D-6E8A-4147-A177-3AD203B41FA5}">
                      <a16:colId xmlns:a16="http://schemas.microsoft.com/office/drawing/2014/main" val="2390694646"/>
                    </a:ext>
                  </a:extLst>
                </a:gridCol>
              </a:tblGrid>
              <a:tr h="427537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№ п/п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Наименование мероприятий инвестиционной программы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Единица измерения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Утвержденная Инвестиционная программа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Фактическое исполнение 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</a:t>
                      </a:r>
                      <a:r>
                        <a:rPr lang="ru-RU" sz="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абс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Выполнение,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12051"/>
                  </a:ext>
                </a:extLst>
              </a:tr>
              <a:tr h="2205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инвестиционной программы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19090"/>
                  </a:ext>
                </a:extLst>
              </a:tr>
              <a:tr h="146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317748"/>
                  </a:ext>
                </a:extLst>
              </a:tr>
              <a:tr h="133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775787"/>
                  </a:ext>
                </a:extLst>
              </a:tr>
              <a:tr h="189579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 инвестиционной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программы в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период с 1 октября 2022 года по 30 сентября 2023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года</a:t>
                      </a:r>
                      <a:endParaRPr lang="ru-RU" sz="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17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16 238 598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-16 238 598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74358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Замена участков водовода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16 238 598</a:t>
                      </a:r>
                      <a:endParaRPr lang="ru-RU" sz="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-16 238 598</a:t>
                      </a:r>
                      <a:endParaRPr lang="ru-RU" sz="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201257"/>
                  </a:ext>
                </a:extLst>
              </a:tr>
              <a:tr h="4408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линейной части водовода диаметром 1220х12 мм в/в Астрахань-Мангышлак, 1 очередь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16 238 598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-16 238 598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Договор генерального подряда по производству строительно-монтажных работ по реализации проекта заключен 5 октября 2022 года.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Мероприятие исполняется.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Исполнение мероприятия планируется в соответствии утвержденной инвестиционной программой.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71409"/>
                  </a:ext>
                </a:extLst>
              </a:tr>
              <a:tr h="1509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второй нитки водовода «Астрахань-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Мангышлак» диаметром 1220х12 мм протяженностью 151 км (участок 56-207 км), в том числе: мобилизация, вынос трассы, подготовительный период, подготовка территории, транспортировка материалов,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вдольтрассовый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проезд, общестроительные работы, генплан, переустройство существующей ВЛ, реконструкция РРЛ.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14 003 369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-14 003 369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507773"/>
                  </a:ext>
                </a:extLst>
              </a:tr>
              <a:tr h="10822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Вынос участка МВ «Астрахань-Мангышлак» Ø1220×12 мм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обвод п. Бейнеу, в том числе: мобилизация, вынос трассы, подготовительный период, подготовка территории, транспортировка материалов, начало земельных работ, общестроительные работы, генплан.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2 235 229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-2 235 229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851075"/>
                  </a:ext>
                </a:extLst>
              </a:tr>
            </a:tbl>
          </a:graphicData>
        </a:graphic>
      </p:graphicFrame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Результаты реализации инвестиционной программы за 3 месяца 2022 года</a:t>
            </a:r>
          </a:p>
        </p:txBody>
      </p:sp>
      <p:pic>
        <p:nvPicPr>
          <p:cNvPr id="11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19" y="836712"/>
            <a:ext cx="8667285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целях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непрерывного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надлежащего и эффективного функционирования магистрального водовода «Астрахань – Мангышлак» в целях безопасной и безаварийной эксплуатации водовода и подачи воды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потребителям в инвестиционной программе предусмотрена реализация проекта «Реконструкция и расширение магистрального водовода «Астрахань – Мангышлак».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Результаты реализации инвестиционной программы за 3 месяца 2022 года</a:t>
            </a: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18" y="2310576"/>
            <a:ext cx="8667285" cy="318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октября 2022 года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подписан договор генерального подряда с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«Ренко-Кат» №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749494/2022/1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по реализации проекта.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tx1"/>
              </a:buClr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tx1"/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принятии проекта в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эксплуатацию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будет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достигнуто повышение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надежности и качества предоставляемых регулируемых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 путем: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Снижения износа основных фондов;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Обновление основных производственных активов Общества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Снижения расходов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сырья, материалов, топлива и энергии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выполнения требований по предупреждению чрезвычайных ситуаций, промышленной, экологической и пожарной безопасности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Снижения нормативных производственных потерь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98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Соблюдение показателей качества и надежности регулируемых услуг и достижение показателей эффективности деятельности. Проводимая Обществом работа с потребителями. Качество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предоставления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регулируемых услуг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1343670"/>
            <a:ext cx="84512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промышленные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предприятия – 33;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нефтегазодывабщие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предприятия – 26;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коммунальные и бюджетные организации – 14;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 86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20" y="813011"/>
            <a:ext cx="866728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заключены договора на поставку воды по магистральным трубопроводам со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потребителями, в том числе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69603" y="2636912"/>
            <a:ext cx="866728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крупными потребителями являются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2924944"/>
            <a:ext cx="845126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ГКП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Озенинвест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Каражанбасмунай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Жылыойсу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Тенгизшевройл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Бейнеусусервис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Турмыс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-Сервис»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Karabatan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19" y="4797152"/>
            <a:ext cx="866728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Законом РК «О естественных монополиях» всем потребителям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обеспечиваются равные условия доступа.</a:t>
            </a:r>
          </a:p>
          <a:p>
            <a:pPr algn="just">
              <a:buClr>
                <a:schemeClr val="tx1"/>
              </a:buClr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tx1"/>
              </a:buClr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Показатели эффективности деятельности, качества и надежности регулируемых услуг для Товарищества не утверждались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94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844804"/>
            <a:ext cx="8667285" cy="2923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2022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 из основных событий можно отметить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следующие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Основные события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2022 года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перспективы деятельности на 2023 год 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1519" y="3284984"/>
            <a:ext cx="8667285" cy="2923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spAutoFit/>
          </a:bodyPr>
          <a:lstStyle/>
          <a:p>
            <a:pPr lvl="0" algn="just">
              <a:buSzPct val="130000"/>
              <a:tabLst>
                <a:tab pos="540385" algn="l"/>
                <a:tab pos="630555" algn="l"/>
              </a:tabLst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Перспективы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на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год: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1088157"/>
            <a:ext cx="8667285" cy="1692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just">
              <a:buSzPct val="130000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Приказом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Департамента Комитета</a:t>
            </a:r>
            <a:r>
              <a:rPr lang="ru-RU" sz="13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по регулированию естественных монополий, защите конкуренции и прав потребителей Министерства национальной экономики Республики Казахстан по Атырауской области 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№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97-ОД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 октября 2022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года </a:t>
            </a:r>
            <a:r>
              <a:rPr lang="ru-RU" sz="13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утверждены тарифы на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подаче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воды по магистральным трубопроводам, с </a:t>
            </a:r>
            <a:r>
              <a:rPr lang="ru-RU" sz="13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вводом </a:t>
            </a:r>
            <a:r>
              <a:rPr lang="ru-RU" sz="13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действие с </a:t>
            </a:r>
            <a:r>
              <a:rPr lang="ru-RU" sz="13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 ок</a:t>
            </a:r>
            <a:r>
              <a:rPr lang="ru-RU" sz="13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</a:t>
            </a:r>
            <a:r>
              <a:rPr lang="ru-RU" sz="13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ября 2022 года. </a:t>
            </a:r>
          </a:p>
          <a:p>
            <a:pPr lvl="0" algn="just">
              <a:buSzPct val="130000"/>
            </a:pPr>
            <a:endParaRPr lang="en-US" sz="13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>
              <a:buSzPct val="130000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новым инвестиционным проектам были проведены работы проектно-изыскательским работам по «Строительству водовода УКПГ Кашаган» (ПИР) и Разработке ПСД по инвестиционному проекту «Реконструкция и расширение водовода «Астрахань-Мангышлак» 1 очередь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543" y="3645024"/>
            <a:ext cx="8451261" cy="129266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lvl="0" indent="-285750" algn="just">
              <a:buSzPct val="130000"/>
              <a:buFont typeface="Arial" panose="020B0604020202020204" pitchFamily="34" charset="0"/>
              <a:buChar char="•"/>
              <a:tabLst>
                <a:tab pos="540385" algn="l"/>
                <a:tab pos="630555" algn="l"/>
              </a:tabLst>
            </a:pPr>
            <a:r>
              <a:rPr lang="ru-RU" sz="13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Неукоснительное исполнение производственной программы по подаче воды;</a:t>
            </a:r>
          </a:p>
          <a:p>
            <a:pPr marL="285750" lvl="0" indent="-285750" algn="just">
              <a:buSzPct val="130000"/>
              <a:buFont typeface="Arial" panose="020B0604020202020204" pitchFamily="34" charset="0"/>
              <a:buChar char="•"/>
              <a:tabLst>
                <a:tab pos="540385" algn="l"/>
                <a:tab pos="630555" algn="l"/>
              </a:tabLst>
            </a:pPr>
            <a:endParaRPr lang="ru-RU" sz="13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285750" lvl="0" indent="-285750" algn="just">
              <a:buSzPct val="130000"/>
              <a:buFont typeface="Arial" panose="020B0604020202020204" pitchFamily="34" charset="0"/>
              <a:buChar char="•"/>
              <a:tabLst>
                <a:tab pos="540385" algn="l"/>
                <a:tab pos="630555" algn="l"/>
              </a:tabLst>
            </a:pPr>
            <a:r>
              <a:rPr lang="ru-RU" sz="13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Реализация </a:t>
            </a:r>
            <a:r>
              <a:rPr lang="ru-RU" sz="13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инвестиционного проекта «Реконструкция и расширение водовода «</a:t>
            </a:r>
            <a:r>
              <a:rPr lang="ru-RU" sz="13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Астрахань-Мангышлак</a:t>
            </a:r>
            <a:r>
              <a:rPr lang="ru-RU" sz="13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1 очередь</a:t>
            </a:r>
            <a:r>
              <a:rPr lang="ru-RU" sz="13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»;</a:t>
            </a:r>
          </a:p>
          <a:p>
            <a:pPr marL="285750" lvl="0" indent="-285750" algn="just">
              <a:buSzPct val="130000"/>
              <a:buFont typeface="Arial" panose="020B0604020202020204" pitchFamily="34" charset="0"/>
              <a:buChar char="•"/>
              <a:tabLst>
                <a:tab pos="540385" algn="l"/>
                <a:tab pos="630555" algn="l"/>
              </a:tabLst>
            </a:pPr>
            <a:endParaRPr lang="ru-RU" sz="13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285750" lvl="0" indent="-285750" algn="just">
              <a:buSzPct val="130000"/>
              <a:buFont typeface="Arial" panose="020B0604020202020204" pitchFamily="34" charset="0"/>
              <a:buChar char="•"/>
              <a:tabLst>
                <a:tab pos="540385" algn="l"/>
                <a:tab pos="630555" algn="l"/>
              </a:tabLst>
            </a:pPr>
            <a:r>
              <a:rPr lang="ru-RU" sz="13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Обеспечение эффективности финансово-экономической деятельности.</a:t>
            </a:r>
            <a:endParaRPr lang="ru-RU" sz="13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8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I. Общие сведения ТОО «Магистральный Водовод»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51520" y="933840"/>
            <a:ext cx="865841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Решением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Совета директоров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 было создано ТОО «Магистральный Водовод», со 100%-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ым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участием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29 июня 2018 года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Товариществом было приобретено имущество магистрального водовода «Астрахань-Мангышлак» (договор купли-продажи имущества магистрального водовода «Астрахань-Мангышлак» заключенный между Товариществом и КТО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).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Основной деятельностью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Товарищества является подача воды по магистральным трубопроводам в районы Атырауской и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Мангистауской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областей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приказам Председателя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КРЕМЗКиПП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МНЭ РК от 11 октября 2018 года №243-ОД включен в Республиканский раздел Государственного регистра субъектов естественных монополий.</a:t>
            </a:r>
          </a:p>
        </p:txBody>
      </p:sp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5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435981" y="1247070"/>
            <a:ext cx="8280920" cy="715589"/>
          </a:xfrm>
          <a:prstGeom prst="rect">
            <a:avLst/>
          </a:prstGeom>
        </p:spPr>
        <p:txBody>
          <a:bodyPr wrap="square" lIns="91450" tIns="45724" rIns="91450" bIns="45724">
            <a:spAutoFit/>
          </a:bodyPr>
          <a:lstStyle/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E:\Isken\Работа\КазТрансОйл\Медиа\pic3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8" y="1220460"/>
            <a:ext cx="1401873" cy="115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D:\Iskendir\Сотрудники\Мои\КазТрансОйл\Медиа\pic4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2" y="2755322"/>
            <a:ext cx="1321704" cy="84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1220459"/>
            <a:ext cx="2210175" cy="11557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Протяженность Водопровода    </a:t>
            </a:r>
          </a:p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2105 км.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8" y="2615273"/>
            <a:ext cx="2210174" cy="11591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Водоносная станция </a:t>
            </a:r>
          </a:p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ед.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5315195"/>
            <a:ext cx="2198869" cy="113814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Насосные агрегаты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</a:t>
            </a:r>
            <a:endParaRPr lang="ru-RU" sz="1400" b="1" dirty="0">
              <a:solidFill>
                <a:schemeClr val="bg1"/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1412775"/>
            <a:ext cx="4855760" cy="20162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аварий за 202</a:t>
            </a:r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</a:t>
            </a:r>
          </a:p>
          <a:p>
            <a:pPr algn="ctr"/>
            <a:endParaRPr lang="ru-RU" sz="135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9" y="4004472"/>
            <a:ext cx="2221480" cy="10807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Резервуары</a:t>
            </a:r>
            <a:endParaRPr lang="ru-RU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 ед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6" name="Picture 2" descr="D:\Iskendir\Сотрудники\Мои\КазТрансОйл\Медиа\pic4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" y="4106304"/>
            <a:ext cx="1541181" cy="91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809" y="5405294"/>
            <a:ext cx="1314848" cy="1052628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4176019"/>
            <a:ext cx="4855760" cy="216394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инцидентов за 2022 год </a:t>
            </a:r>
          </a:p>
          <a:p>
            <a:pPr algn="ctr"/>
            <a:endParaRPr lang="ru-RU" sz="12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было проведена работа по устранению инцидентов. Простоя водовода не было. Была обеспечены качество, надежность и безопасность услуг.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Производственные показатели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деятельности ТОО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«Магистральный Водовод» </a:t>
            </a:r>
          </a:p>
        </p:txBody>
      </p:sp>
      <p:pic>
        <p:nvPicPr>
          <p:cNvPr id="22" name="Рисунок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11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19" y="764704"/>
            <a:ext cx="866728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kk-KZ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</a:t>
            </a: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отчетном периоде оказывало следующие регулируемые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услуги:</a:t>
            </a:r>
            <a:endParaRPr lang="ru-RU" sz="13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по подаче воды по магистральным трубопроводам;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магистральному трубопроводу «Кульсары-Тенгиз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услугу по передаче электрической энергии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производству, передаче и распределению тепловой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энергии;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отводу сточных вод (поселок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Кигач,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ВНС-8 города Кульсары (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Промзона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Жылойского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района).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251520" y="2976317"/>
            <a:ext cx="8667284" cy="5246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662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</a:rPr>
              <a:t>Информация по доходам от регулируемой деятельности</a:t>
            </a:r>
            <a:endParaRPr lang="kk-KZ" altLang="ru-RU" sz="1600" b="1" dirty="0">
              <a:solidFill>
                <a:schemeClr val="accent5">
                  <a:lumMod val="50000"/>
                </a:schemeClr>
              </a:solidFill>
              <a:latin typeface="Roboto Light"/>
            </a:endParaRPr>
          </a:p>
        </p:txBody>
      </p:sp>
      <p:graphicFrame>
        <p:nvGraphicFramePr>
          <p:cNvPr id="20" name="Таблица 2">
            <a:extLst>
              <a:ext uri="{FF2B5EF4-FFF2-40B4-BE49-F238E27FC236}">
                <a16:creationId xmlns:a16="http://schemas.microsoft.com/office/drawing/2014/main" id="{1D3DB771-9590-431D-81CA-FE040A47E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01786"/>
              </p:ext>
            </p:extLst>
          </p:nvPr>
        </p:nvGraphicFramePr>
        <p:xfrm>
          <a:off x="251519" y="3560784"/>
          <a:ext cx="8667286" cy="2459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78">
                  <a:extLst>
                    <a:ext uri="{9D8B030D-6E8A-4147-A177-3AD203B41FA5}">
                      <a16:colId xmlns:a16="http://schemas.microsoft.com/office/drawing/2014/main" val="3503628699"/>
                    </a:ext>
                  </a:extLst>
                </a:gridCol>
                <a:gridCol w="6729566">
                  <a:extLst>
                    <a:ext uri="{9D8B030D-6E8A-4147-A177-3AD203B41FA5}">
                      <a16:colId xmlns:a16="http://schemas.microsoft.com/office/drawing/2014/main" val="1214937824"/>
                    </a:ext>
                  </a:extLst>
                </a:gridCol>
                <a:gridCol w="1448042">
                  <a:extLst>
                    <a:ext uri="{9D8B030D-6E8A-4147-A177-3AD203B41FA5}">
                      <a16:colId xmlns:a16="http://schemas.microsoft.com/office/drawing/2014/main" val="1876162679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ru-RU" sz="1200" b="1" i="0" baseline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п/п</a:t>
                      </a:r>
                      <a:endParaRPr lang="ru-RU" sz="1200" b="1" i="0" dirty="0" smtClean="0">
                        <a:solidFill>
                          <a:schemeClr val="bg1"/>
                        </a:solidFill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noProof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Услуга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Доход за 202</a:t>
                      </a:r>
                      <a:r>
                        <a:rPr lang="en-US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год</a:t>
                      </a: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16940"/>
                  </a:ext>
                </a:extLst>
              </a:tr>
              <a:tr h="3227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магистральным трубопроводам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4 009 768,38</a:t>
                      </a: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23011"/>
                  </a:ext>
                </a:extLst>
              </a:tr>
              <a:tr h="3798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магистральному трубопроводу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-Тенгиз»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671 615,00 </a:t>
                      </a:r>
                      <a:endParaRPr lang="ru-KZ" sz="1200" dirty="0"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025444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Производство,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и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 распределение тепловой энергии 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14 183,42  </a:t>
                      </a:r>
                      <a:endParaRPr lang="ru-KZ" sz="1200" b="1" dirty="0"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849357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э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лектроэнергии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4 353,53 </a:t>
                      </a:r>
                      <a:endParaRPr lang="ru-KZ" sz="1200" dirty="0"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721370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Roboto Light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Отвод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сточных </a:t>
                      </a:r>
                      <a:r>
                        <a:rPr lang="ru-RU" sz="1200" baseline="0" dirty="0" smtClean="0">
                          <a:latin typeface="Roboto Light"/>
                          <a:cs typeface="Arial" panose="020B0604020202020204" pitchFamily="34" charset="0"/>
                        </a:rPr>
                        <a:t>вод 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1 035,95</a:t>
                      </a:r>
                      <a:endParaRPr lang="ru-KZ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55485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Roboto Light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4 700 956,28</a:t>
                      </a:r>
                      <a:endParaRPr lang="ru-KZ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846867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Регулируемые услуги </a:t>
            </a: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5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1691680" y="2491318"/>
            <a:ext cx="7818028" cy="4628393"/>
          </a:xfrm>
          <a:prstGeom prst="rect">
            <a:avLst/>
          </a:prstGeom>
          <a:ln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285750" indent="-285750" algn="l">
              <a:buFont typeface="Wingdings" panose="05000000000000000000" pitchFamily="2" charset="2"/>
              <a:buChar char="Ø"/>
            </a:pPr>
            <a:endParaRPr lang="ru-RU" alt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 об исполнении утвержденных тарифных смет</a:t>
            </a: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51519" y="892123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Исполнение тарифной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сметы: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3018" y="1268760"/>
            <a:ext cx="8448995" cy="1688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услуги по подаче воды по магистральным трубопроводам за 4 квартал 2022 года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услуги по производству, передаче и распределению тепловой энергии за 2022 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по электрической энергии за 2022 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по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отводу сточных вод за 2022 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услугу по подаче воды по магистральному трубопроводу «Кульсары-Тенгиз» за 2022 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19" y="3155777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Исполнение инвестиционной программы;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518" y="3755506"/>
            <a:ext cx="8667285" cy="584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 соблюдение показателей качества и надежности регулируемых услуг и достижение показателей эффективности деятельности;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1518" y="4572879"/>
            <a:ext cx="8667285" cy="584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Проводимая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работа с потребителями, качество предоставления регулируемых услуг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;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517" y="5412455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Основные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события 2022 года и перспективы деятельности на 2023 год.</a:t>
            </a:r>
          </a:p>
        </p:txBody>
      </p:sp>
    </p:spTree>
    <p:extLst>
      <p:ext uri="{BB962C8B-B14F-4D97-AF65-F5344CB8AC3E}">
        <p14:creationId xmlns:p14="http://schemas.microsoft.com/office/powerpoint/2010/main" val="6533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28307"/>
              </p:ext>
            </p:extLst>
          </p:nvPr>
        </p:nvGraphicFramePr>
        <p:xfrm>
          <a:off x="251520" y="795500"/>
          <a:ext cx="8667286" cy="338855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4258477">
                  <a:extLst>
                    <a:ext uri="{9D8B030D-6E8A-4147-A177-3AD203B41FA5}">
                      <a16:colId xmlns:a16="http://schemas.microsoft.com/office/drawing/2014/main" val="1214403513"/>
                    </a:ext>
                  </a:extLst>
                </a:gridCol>
                <a:gridCol w="1954312">
                  <a:extLst>
                    <a:ext uri="{9D8B030D-6E8A-4147-A177-3AD203B41FA5}">
                      <a16:colId xmlns:a16="http://schemas.microsoft.com/office/drawing/2014/main" val="3129136375"/>
                    </a:ext>
                  </a:extLst>
                </a:gridCol>
                <a:gridCol w="1202654">
                  <a:extLst>
                    <a:ext uri="{9D8B030D-6E8A-4147-A177-3AD203B41FA5}">
                      <a16:colId xmlns:a16="http://schemas.microsoft.com/office/drawing/2014/main" val="1288057806"/>
                    </a:ext>
                  </a:extLst>
                </a:gridCol>
                <a:gridCol w="1251843">
                  <a:extLst>
                    <a:ext uri="{9D8B030D-6E8A-4147-A177-3AD203B41FA5}">
                      <a16:colId xmlns:a16="http://schemas.microsoft.com/office/drawing/2014/main" val="2630384020"/>
                    </a:ext>
                  </a:extLst>
                </a:gridCol>
              </a:tblGrid>
              <a:tr h="10786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Участок/группа потребителей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Принято уполномоченным органом объем поставленных услуг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факту за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(октябрь-декабрь), 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Объем,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</a:t>
                      </a:r>
                      <a:b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Объем,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88523"/>
                  </a:ext>
                </a:extLst>
              </a:tr>
              <a:tr h="906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Население,  бюджетные и некоммерческие организации, а также другие предприятия, оказывающие коммунальные услуги населению, бюджетным и некоммерческим организациям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15 202,28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157,48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- 12 044,8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103683"/>
                  </a:ext>
                </a:extLst>
              </a:tr>
              <a:tr h="388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Сельхозтоваропроизводители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430,50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27,14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- 403,36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170311"/>
                  </a:ext>
                </a:extLst>
              </a:tr>
              <a:tr h="43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предприятия и другие коммерческие организации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044,63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764,79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3 279,84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159716"/>
                  </a:ext>
                </a:extLst>
              </a:tr>
              <a:tr h="36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предприятия 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215,16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634,58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- 8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580,58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983728"/>
                  </a:ext>
                </a:extLst>
              </a:tr>
              <a:tr h="22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892,57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6 583,99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24 308,58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09029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7405" y="4258250"/>
            <a:ext cx="8701400" cy="20467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6 583,99 тыс.м³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24 308,58 тыс.м³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или на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79%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ниже годового объема, утвержденного в тарифной смете. Фактические объемы показаны за три месяца (октябрь, ноябрь, декабрь) 2022 года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Фактический объем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поставки воды за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месяца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(октябрь - декабрь) 2022 года 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6 583,99 тыс. м3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47,96%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коммунальные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предприятия, население, бюджетные 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организации;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40,01%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нефтегазодобывающие компании;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11,62%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промышленные предприятия;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0,41%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- сельхоз товаропроизводители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II.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Объемы подачи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воды за 3 месяца (октябрь-декабрь) 2022 года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5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19" y="1628800"/>
            <a:ext cx="86672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услуга по подаче воды оказывалась согласно тарифам, утвержденным приказом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Атырауской области 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№97-ОД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 октября 2022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 вводом в действие с 20 октября 2022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80861" y="3450607"/>
            <a:ext cx="1082169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88665"/>
              </p:ext>
            </p:extLst>
          </p:nvPr>
        </p:nvGraphicFramePr>
        <p:xfrm>
          <a:off x="251519" y="2816210"/>
          <a:ext cx="8667285" cy="3349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7007">
                  <a:extLst>
                    <a:ext uri="{9D8B030D-6E8A-4147-A177-3AD203B41FA5}">
                      <a16:colId xmlns:a16="http://schemas.microsoft.com/office/drawing/2014/main" val="3620113325"/>
                    </a:ext>
                  </a:extLst>
                </a:gridCol>
                <a:gridCol w="1950139">
                  <a:extLst>
                    <a:ext uri="{9D8B030D-6E8A-4147-A177-3AD203B41FA5}">
                      <a16:colId xmlns:a16="http://schemas.microsoft.com/office/drawing/2014/main" val="3916629047"/>
                    </a:ext>
                  </a:extLst>
                </a:gridCol>
                <a:gridCol w="1950139">
                  <a:extLst>
                    <a:ext uri="{9D8B030D-6E8A-4147-A177-3AD203B41FA5}">
                      <a16:colId xmlns:a16="http://schemas.microsoft.com/office/drawing/2014/main" val="2209023625"/>
                    </a:ext>
                  </a:extLst>
                </a:gridCol>
              </a:tblGrid>
              <a:tr h="4930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потребителей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 без НДС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Департаментом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67735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бюджетные и некоммерческие организации, а также другие предприятия, оказывающие коммунальные услуги населению, бюджетным и некоммерческим организациям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523540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сельскохозяйственный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товаропроизводитель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927187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и другие коммерческие организации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455,87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4169650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1350,17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539519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подаче воды по магистральным трубопроводам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51520" y="961564"/>
            <a:ext cx="8667285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 </a:t>
            </a:r>
            <a:r>
              <a:rPr lang="ru-RU" alt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сегодняшний день включено в республиканский раздел Государственного регистра субъектов естественной монополии по </a:t>
            </a:r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трубопроводам.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809193"/>
              </p:ext>
            </p:extLst>
          </p:nvPr>
        </p:nvGraphicFramePr>
        <p:xfrm>
          <a:off x="251519" y="798887"/>
          <a:ext cx="8667285" cy="5942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550">
                  <a:extLst>
                    <a:ext uri="{9D8B030D-6E8A-4147-A177-3AD203B41FA5}">
                      <a16:colId xmlns:a16="http://schemas.microsoft.com/office/drawing/2014/main" val="1985234548"/>
                    </a:ext>
                  </a:extLst>
                </a:gridCol>
                <a:gridCol w="3569661">
                  <a:extLst>
                    <a:ext uri="{9D8B030D-6E8A-4147-A177-3AD203B41FA5}">
                      <a16:colId xmlns:a16="http://schemas.microsoft.com/office/drawing/2014/main" val="1991543743"/>
                    </a:ext>
                  </a:extLst>
                </a:gridCol>
                <a:gridCol w="754714">
                  <a:extLst>
                    <a:ext uri="{9D8B030D-6E8A-4147-A177-3AD203B41FA5}">
                      <a16:colId xmlns:a16="http://schemas.microsoft.com/office/drawing/2014/main" val="3420659016"/>
                    </a:ext>
                  </a:extLst>
                </a:gridCol>
                <a:gridCol w="1196949">
                  <a:extLst>
                    <a:ext uri="{9D8B030D-6E8A-4147-A177-3AD203B41FA5}">
                      <a16:colId xmlns:a16="http://schemas.microsoft.com/office/drawing/2014/main" val="2820899525"/>
                    </a:ext>
                  </a:extLst>
                </a:gridCol>
                <a:gridCol w="1599462">
                  <a:extLst>
                    <a:ext uri="{9D8B030D-6E8A-4147-A177-3AD203B41FA5}">
                      <a16:colId xmlns:a16="http://schemas.microsoft.com/office/drawing/2014/main" val="2612817758"/>
                    </a:ext>
                  </a:extLst>
                </a:gridCol>
                <a:gridCol w="1196949">
                  <a:extLst>
                    <a:ext uri="{9D8B030D-6E8A-4147-A177-3AD203B41FA5}">
                      <a16:colId xmlns:a16="http://schemas.microsoft.com/office/drawing/2014/main" val="2657676331"/>
                    </a:ext>
                  </a:extLst>
                </a:gridCol>
              </a:tblGrid>
              <a:tr h="598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№97-ОД от 20.10.2022г.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за октябрь- декабрь 2022 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(приказ ДКРЕМ №97-ОД от 20.10.2022г.)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9577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10 642 439,63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4 252 831,37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571841"/>
                  </a:ext>
                </a:extLst>
              </a:tr>
              <a:tr h="156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4 145 980,92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1 015 697,82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49645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244 693,26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90 382,74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60365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1 019 672,45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260 951,47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734341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ГСМ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31 275,13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9 395,46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938291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1 297,23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1 703,56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872422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2 849 042,84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653 264,59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-77%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299709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672 202,73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474 335,15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562736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 производственного персонала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602 602,18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411 613,64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-32%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59320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51 522,49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48 965,26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35514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18 078,07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13 756,25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785554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3 977 415,81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1 844 865,01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-54%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847238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(расшифровать)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1 846 840,18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917 933,38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294610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атраты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поверку и аттестацию приборов учета, лабораторий, обследования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энергооборудования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16 310,93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8 046,15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98031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дератизационные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дезинфекционные, дезинсекционные работы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246,99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45377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968,04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8 957,19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825%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8895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10 198,85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3 463,36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045792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командировочные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( в том числе связанные с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подготовкой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кадров)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42 285,38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8 788,41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-79%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35901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диагностические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3 316,94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355,35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141097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подготовка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25 404,46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4 726,23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03053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окружающей среды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24 006,20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10 697,19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223476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7 404,55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2 530,92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319278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вневедомственная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277 232,38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73 259,99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26653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аренда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основных средств общехозяйственного назначения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7 803,69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3 115,07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80554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содержание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производственных зданий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103 218,49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29 353,16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49250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другие выплаты в бюджет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377 466,01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417 131,90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03134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обязательный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медосмотр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31 353,45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11 153,75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1513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(услуги сторонних организаций)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917 353,52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333 328,24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993993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Почтовые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канцелярские расходы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1 302,56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328,50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07216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Содержание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автотранспорта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586,73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178,73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840523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Юридические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консалтинговые услуги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2 272,27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273667"/>
                  </a:ext>
                </a:extLst>
              </a:tr>
            </a:tbl>
          </a:graphicData>
        </a:graphic>
      </p:graphicFrame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5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33290</TotalTime>
  <Words>4603</Words>
  <Application>Microsoft Office PowerPoint</Application>
  <PresentationFormat>Экран (4:3)</PresentationFormat>
  <Paragraphs>1285</Paragraphs>
  <Slides>23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Roboto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Друзь Елена Сергеевна</dc:creator>
  <cp:lastModifiedBy>Избасарова Айман Олжабаевна</cp:lastModifiedBy>
  <cp:revision>1711</cp:revision>
  <cp:lastPrinted>2023-04-13T11:59:07Z</cp:lastPrinted>
  <dcterms:created xsi:type="dcterms:W3CDTF">2015-03-04T12:29:32Z</dcterms:created>
  <dcterms:modified xsi:type="dcterms:W3CDTF">2023-04-19T06:54:11Z</dcterms:modified>
</cp:coreProperties>
</file>