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20"/>
  </p:notesMasterIdLst>
  <p:handoutMasterIdLst>
    <p:handoutMasterId r:id="rId21"/>
  </p:handoutMasterIdLst>
  <p:sldIdLst>
    <p:sldId id="305" r:id="rId2"/>
    <p:sldId id="313" r:id="rId3"/>
    <p:sldId id="309" r:id="rId4"/>
    <p:sldId id="311" r:id="rId5"/>
    <p:sldId id="312" r:id="rId6"/>
    <p:sldId id="278" r:id="rId7"/>
    <p:sldId id="316" r:id="rId8"/>
    <p:sldId id="296" r:id="rId9"/>
    <p:sldId id="303" r:id="rId10"/>
    <p:sldId id="286" r:id="rId11"/>
    <p:sldId id="283" r:id="rId12"/>
    <p:sldId id="287" r:id="rId13"/>
    <p:sldId id="288" r:id="rId14"/>
    <p:sldId id="289" r:id="rId15"/>
    <p:sldId id="322" r:id="rId16"/>
    <p:sldId id="271" r:id="rId17"/>
    <p:sldId id="320" r:id="rId18"/>
    <p:sldId id="317" r:id="rId1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рузь Елена Сергеевна" initials="ДЕС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066"/>
    <a:srgbClr val="008000"/>
    <a:srgbClr val="020764"/>
    <a:srgbClr val="042A62"/>
    <a:srgbClr val="FFFFCC"/>
    <a:srgbClr val="920000"/>
    <a:srgbClr val="006600"/>
    <a:srgbClr val="043562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96510" autoAdjust="0"/>
  </p:normalViewPr>
  <p:slideViewPr>
    <p:cSldViewPr>
      <p:cViewPr varScale="1">
        <p:scale>
          <a:sx n="111" d="100"/>
          <a:sy n="111" d="100"/>
        </p:scale>
        <p:origin x="2124" y="108"/>
      </p:cViewPr>
      <p:guideLst>
        <p:guide orient="horz" pos="2160"/>
        <p:guide pos="2880"/>
        <p:guide/>
      </p:guideLst>
    </p:cSldViewPr>
  </p:slideViewPr>
  <p:outlineViewPr>
    <p:cViewPr>
      <p:scale>
        <a:sx n="33" d="100"/>
        <a:sy n="33" d="100"/>
      </p:scale>
      <p:origin x="0" y="11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31.07.2025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5" rIns="90872" bIns="454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0872" tIns="45435" rIns="90872" bIns="454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BFE662-F22C-4A05-BDEB-E91158B9B82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19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0910" y="6356351"/>
            <a:ext cx="3611290" cy="37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Июль 202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1772816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«Магистральный Водовод»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об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исполнении утвержденных тарифных смет, об исполнении утвержденной инвестиционной программы, о соблюдении показателей качества и надежности регулируемых услуг и достижении показателей эффективности деятельности перед потребителями и иными заинтересованными лицами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2000" b="1" dirty="0">
                <a:solidFill>
                  <a:schemeClr val="bg1"/>
                </a:solidFill>
                <a:latin typeface="Roboto Light"/>
                <a:cs typeface="Arial" panose="020B0604020202020204" pitchFamily="34" charset="0"/>
              </a:rPr>
              <a:t>I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полугодие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2255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1773" y="6489140"/>
            <a:ext cx="8640958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Утвержденный доход 4 565,84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Факт составил 2 450,93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56740"/>
              </p:ext>
            </p:extLst>
          </p:nvPr>
        </p:nvGraphicFramePr>
        <p:xfrm>
          <a:off x="249551" y="1279176"/>
          <a:ext cx="8631206" cy="5145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408">
                  <a:extLst>
                    <a:ext uri="{9D8B030D-6E8A-4147-A177-3AD203B41FA5}">
                      <a16:colId xmlns:a16="http://schemas.microsoft.com/office/drawing/2014/main" val="2439584069"/>
                    </a:ext>
                  </a:extLst>
                </a:gridCol>
                <a:gridCol w="3249503">
                  <a:extLst>
                    <a:ext uri="{9D8B030D-6E8A-4147-A177-3AD203B41FA5}">
                      <a16:colId xmlns:a16="http://schemas.microsoft.com/office/drawing/2014/main" val="3142782365"/>
                    </a:ext>
                  </a:extLst>
                </a:gridCol>
                <a:gridCol w="858866">
                  <a:extLst>
                    <a:ext uri="{9D8B030D-6E8A-4147-A177-3AD203B41FA5}">
                      <a16:colId xmlns:a16="http://schemas.microsoft.com/office/drawing/2014/main" val="509966213"/>
                    </a:ext>
                  </a:extLst>
                </a:gridCol>
                <a:gridCol w="1437035">
                  <a:extLst>
                    <a:ext uri="{9D8B030D-6E8A-4147-A177-3AD203B41FA5}">
                      <a16:colId xmlns:a16="http://schemas.microsoft.com/office/drawing/2014/main" val="3365809653"/>
                    </a:ext>
                  </a:extLst>
                </a:gridCol>
                <a:gridCol w="1511961">
                  <a:extLst>
                    <a:ext uri="{9D8B030D-6E8A-4147-A177-3AD203B41FA5}">
                      <a16:colId xmlns:a16="http://schemas.microsoft.com/office/drawing/2014/main" val="1346358728"/>
                    </a:ext>
                  </a:extLst>
                </a:gridCol>
                <a:gridCol w="1053433">
                  <a:extLst>
                    <a:ext uri="{9D8B030D-6E8A-4147-A177-3AD203B41FA5}">
                      <a16:colId xmlns:a16="http://schemas.microsoft.com/office/drawing/2014/main" val="2190871253"/>
                    </a:ext>
                  </a:extLst>
                </a:gridCol>
              </a:tblGrid>
              <a:tr h="5485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измерения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№70-ОД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11.11.2024г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сметы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2024 год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620"/>
                  </a:ext>
                </a:extLst>
              </a:tr>
              <a:tr h="333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4 565,84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3 668,61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860104"/>
                  </a:ext>
                </a:extLst>
              </a:tr>
              <a:tr h="340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10,11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14,70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140106"/>
                  </a:ext>
                </a:extLst>
              </a:tr>
              <a:tr h="340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14,70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78789"/>
                  </a:ext>
                </a:extLst>
              </a:tr>
              <a:tr h="2597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4 551,24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3 638,12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573888"/>
                  </a:ext>
                </a:extLst>
              </a:tr>
              <a:tr h="192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338419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4 080,00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3 127,97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-23%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516211"/>
                  </a:ext>
                </a:extLst>
              </a:tr>
              <a:tr h="204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348,84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414,58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142574"/>
                  </a:ext>
                </a:extLst>
              </a:tr>
              <a:tr h="210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122,40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95,57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7536"/>
                  </a:ext>
                </a:extLst>
              </a:tr>
              <a:tr h="169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701846"/>
                  </a:ext>
                </a:extLst>
              </a:tr>
              <a:tr h="169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252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11270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трахование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260%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739808"/>
                  </a:ext>
                </a:extLst>
              </a:tr>
              <a:tr h="190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69553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4 565,84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3 668,61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882146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1 217,68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763904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4 565,84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2 450,93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-46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28754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6 449,80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540125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кВтч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0,38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366971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Среднесписочная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численность персонала, всего в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836888"/>
                  </a:ext>
                </a:extLst>
              </a:tr>
              <a:tr h="197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производственного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049140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зарплата, всего, в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170 000,00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170 000,00</a:t>
                      </a: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45169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производственного</a:t>
                      </a: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170 000,00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170 000,00</a:t>
                      </a: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802841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0654" y="-178522"/>
            <a:ext cx="8165180" cy="926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 регулируемую услугу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 передаче электрической энергии 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2025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63280" y="1929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61953" y="5368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9551" y="671269"/>
            <a:ext cx="86228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услуга по передаче электрической энергии оказывалась согласно тарифу, утвержденному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</a:t>
            </a:r>
            <a:r>
              <a:rPr lang="ru-RU" sz="1050" dirty="0" err="1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№70-ОД от 11.11.2024 года в размере 0,38 тенге </a:t>
            </a:r>
            <a:r>
              <a:rPr lang="ru-RU" sz="105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за 1 </a:t>
            </a:r>
            <a:r>
              <a:rPr lang="ru-RU" sz="105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05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(без НДС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).</a:t>
            </a:r>
            <a:r>
              <a:rPr lang="en-US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/>
            </a:r>
            <a:br>
              <a:rPr lang="en-US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</a:br>
            <a:endParaRPr lang="ru-RU" sz="105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5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9464" y="6170123"/>
            <a:ext cx="866728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6 685,19 тыс. тенге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составили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4 185,28 тыс. тенге,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что на 37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затрат, предусмотренных в тарифной смете. Отклонение связано с тем, что фактические затраты показаны за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полугодие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58761"/>
              </p:ext>
            </p:extLst>
          </p:nvPr>
        </p:nvGraphicFramePr>
        <p:xfrm>
          <a:off x="271418" y="1283892"/>
          <a:ext cx="8667285" cy="4886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23">
                  <a:extLst>
                    <a:ext uri="{9D8B030D-6E8A-4147-A177-3AD203B41FA5}">
                      <a16:colId xmlns:a16="http://schemas.microsoft.com/office/drawing/2014/main" val="1957293291"/>
                    </a:ext>
                  </a:extLst>
                </a:gridCol>
                <a:gridCol w="3004635">
                  <a:extLst>
                    <a:ext uri="{9D8B030D-6E8A-4147-A177-3AD203B41FA5}">
                      <a16:colId xmlns:a16="http://schemas.microsoft.com/office/drawing/2014/main" val="21178383"/>
                    </a:ext>
                  </a:extLst>
                </a:gridCol>
                <a:gridCol w="1090034">
                  <a:extLst>
                    <a:ext uri="{9D8B030D-6E8A-4147-A177-3AD203B41FA5}">
                      <a16:colId xmlns:a16="http://schemas.microsoft.com/office/drawing/2014/main" val="2208799259"/>
                    </a:ext>
                  </a:extLst>
                </a:gridCol>
                <a:gridCol w="1226288">
                  <a:extLst>
                    <a:ext uri="{9D8B030D-6E8A-4147-A177-3AD203B41FA5}">
                      <a16:colId xmlns:a16="http://schemas.microsoft.com/office/drawing/2014/main" val="1436957805"/>
                    </a:ext>
                  </a:extLst>
                </a:gridCol>
                <a:gridCol w="1513935">
                  <a:extLst>
                    <a:ext uri="{9D8B030D-6E8A-4147-A177-3AD203B41FA5}">
                      <a16:colId xmlns:a16="http://schemas.microsoft.com/office/drawing/2014/main" val="1851305208"/>
                    </a:ext>
                  </a:extLst>
                </a:gridCol>
                <a:gridCol w="1305770">
                  <a:extLst>
                    <a:ext uri="{9D8B030D-6E8A-4147-A177-3AD203B41FA5}">
                      <a16:colId xmlns:a16="http://schemas.microsoft.com/office/drawing/2014/main" val="3225790573"/>
                    </a:ext>
                  </a:extLst>
                </a:gridCol>
              </a:tblGrid>
              <a:tr h="595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 полугодие 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процентах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09407"/>
                  </a:ext>
                </a:extLst>
              </a:tr>
              <a:tr h="416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9 373,58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11 193,83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21678"/>
                  </a:ext>
                </a:extLst>
              </a:tr>
              <a:tr h="2169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396,35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26221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396,35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8197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4 806,96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797,48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351826"/>
                  </a:ext>
                </a:extLst>
              </a:tr>
              <a:tr h="332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462,42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74020"/>
                  </a:ext>
                </a:extLst>
              </a:tr>
              <a:tr h="247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462,42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97003"/>
                  </a:ext>
                </a:extLst>
              </a:tr>
              <a:tr h="239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462,42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0147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11 656,25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644948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7 470,98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08475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4 185,28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84544"/>
                  </a:ext>
                </a:extLst>
              </a:tr>
              <a:tr h="2629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тыс.Гкал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877379"/>
                  </a:ext>
                </a:extLst>
              </a:tr>
              <a:tr h="207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4 720,28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44681"/>
                  </a:ext>
                </a:extLst>
              </a:tr>
              <a:tr h="236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2 961,17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403048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 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4 185,28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08262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1,2794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09791"/>
                  </a:ext>
                </a:extLst>
              </a:tr>
              <a:tr h="21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92155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3523" y="-27319"/>
            <a:ext cx="8165180" cy="52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производству, передаче и распределению тепловой энергии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5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6149" y="18513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38356" y="531107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46149" y="607418"/>
            <a:ext cx="896235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услуга по производству, передаче и распределению тепловой энергии оказывалась согласно тарифам, утвержденными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100" dirty="0" err="1"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 области №89-ОД от 7 октября 2022 года в размере 3 271,28 тенге/Гкал (без НДС). </a:t>
            </a:r>
          </a:p>
        </p:txBody>
      </p:sp>
    </p:spTree>
    <p:extLst>
      <p:ext uri="{BB962C8B-B14F-4D97-AF65-F5344CB8AC3E}">
        <p14:creationId xmlns:p14="http://schemas.microsoft.com/office/powerpoint/2010/main" val="121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901771"/>
            <a:ext cx="8667285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отводу сточных вод оказывалась согласно тарифам, утвержденным приказом Департамента Комитета по регулированию естественных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национальной экономики Республики Казахстан по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Атырауской: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08132"/>
              </p:ext>
            </p:extLst>
          </p:nvPr>
        </p:nvGraphicFramePr>
        <p:xfrm>
          <a:off x="269603" y="1890015"/>
          <a:ext cx="8667285" cy="3051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3637">
                  <a:extLst>
                    <a:ext uri="{9D8B030D-6E8A-4147-A177-3AD203B41FA5}">
                      <a16:colId xmlns:a16="http://schemas.microsoft.com/office/drawing/2014/main" val="1522714022"/>
                    </a:ext>
                  </a:extLst>
                </a:gridCol>
                <a:gridCol w="1332044">
                  <a:extLst>
                    <a:ext uri="{9D8B030D-6E8A-4147-A177-3AD203B41FA5}">
                      <a16:colId xmlns:a16="http://schemas.microsoft.com/office/drawing/2014/main" val="2690166198"/>
                    </a:ext>
                  </a:extLst>
                </a:gridCol>
                <a:gridCol w="2760272">
                  <a:extLst>
                    <a:ext uri="{9D8B030D-6E8A-4147-A177-3AD203B41FA5}">
                      <a16:colId xmlns:a16="http://schemas.microsoft.com/office/drawing/2014/main" val="373450553"/>
                    </a:ext>
                  </a:extLst>
                </a:gridCol>
                <a:gridCol w="2061332">
                  <a:extLst>
                    <a:ext uri="{9D8B030D-6E8A-4147-A177-3AD203B41FA5}">
                      <a16:colId xmlns:a16="http://schemas.microsoft.com/office/drawing/2014/main" val="2226273037"/>
                    </a:ext>
                  </a:extLst>
                </a:gridCol>
              </a:tblGrid>
              <a:tr h="458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и дата приказа ДКРЕМ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Тариф, тенге (без НДС)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65908"/>
                  </a:ext>
                </a:extLst>
              </a:tr>
              <a:tr h="646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февраля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Курмангазинского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009315"/>
                  </a:ext>
                </a:extLst>
              </a:tr>
              <a:tr h="86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№67-ОД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11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октября 2024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9015"/>
                  </a:ext>
                </a:extLst>
              </a:tr>
              <a:tr h="108504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№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Промзона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Жылыойского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02104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отводу сточных вод</a:t>
            </a:r>
          </a:p>
        </p:txBody>
      </p:sp>
      <p:pic>
        <p:nvPicPr>
          <p:cNvPr id="17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1520" y="5013176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объем предоставленных услуг составил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8,35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поселке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Кигач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3,23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городе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Услуги оказывались на основании заключенных договоров с потребителями и в соответствии с установленными графиками. </a:t>
            </a:r>
          </a:p>
        </p:txBody>
      </p:sp>
    </p:spTree>
    <p:extLst>
      <p:ext uri="{BB962C8B-B14F-4D97-AF65-F5344CB8AC3E}">
        <p14:creationId xmlns:p14="http://schemas.microsoft.com/office/powerpoint/2010/main" val="12873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9790" y="5414645"/>
            <a:ext cx="84969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утвержденной тарифной смете запланирован доход в размере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составило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234,37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тенге,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смете. Отклонение связано с тем, что фактические затраты показаны за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полугодие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32299"/>
              </p:ext>
            </p:extLst>
          </p:nvPr>
        </p:nvGraphicFramePr>
        <p:xfrm>
          <a:off x="309791" y="892551"/>
          <a:ext cx="8496944" cy="450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232">
                  <a:extLst>
                    <a:ext uri="{9D8B030D-6E8A-4147-A177-3AD203B41FA5}">
                      <a16:colId xmlns:a16="http://schemas.microsoft.com/office/drawing/2014/main" val="2756090613"/>
                    </a:ext>
                  </a:extLst>
                </a:gridCol>
                <a:gridCol w="2823367">
                  <a:extLst>
                    <a:ext uri="{9D8B030D-6E8A-4147-A177-3AD203B41FA5}">
                      <a16:colId xmlns:a16="http://schemas.microsoft.com/office/drawing/2014/main" val="498644971"/>
                    </a:ext>
                  </a:extLst>
                </a:gridCol>
                <a:gridCol w="1197081">
                  <a:extLst>
                    <a:ext uri="{9D8B030D-6E8A-4147-A177-3AD203B41FA5}">
                      <a16:colId xmlns:a16="http://schemas.microsoft.com/office/drawing/2014/main" val="774495923"/>
                    </a:ext>
                  </a:extLst>
                </a:gridCol>
                <a:gridCol w="1416158">
                  <a:extLst>
                    <a:ext uri="{9D8B030D-6E8A-4147-A177-3AD203B41FA5}">
                      <a16:colId xmlns:a16="http://schemas.microsoft.com/office/drawing/2014/main" val="48050664"/>
                    </a:ext>
                  </a:extLst>
                </a:gridCol>
                <a:gridCol w="1368379">
                  <a:extLst>
                    <a:ext uri="{9D8B030D-6E8A-4147-A177-3AD203B41FA5}">
                      <a16:colId xmlns:a16="http://schemas.microsoft.com/office/drawing/2014/main" val="554981620"/>
                    </a:ext>
                  </a:extLst>
                </a:gridCol>
                <a:gridCol w="1016727">
                  <a:extLst>
                    <a:ext uri="{9D8B030D-6E8A-4147-A177-3AD203B41FA5}">
                      <a16:colId xmlns:a16="http://schemas.microsoft.com/office/drawing/2014/main" val="1238971022"/>
                    </a:ext>
                  </a:extLst>
                </a:gridCol>
              </a:tblGrid>
              <a:tr h="1041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15.07.2019г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года</a:t>
                      </a:r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  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1178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303,11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786092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303,11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85102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61,14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452604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61,14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782%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439493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61,14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782%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30115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468,74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364,25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303658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129,88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20620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468,74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234,37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-50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22454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3,23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-50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50904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75880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545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2025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384" y="5794006"/>
            <a:ext cx="8229599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005653"/>
              </p:ext>
            </p:extLst>
          </p:nvPr>
        </p:nvGraphicFramePr>
        <p:xfrm>
          <a:off x="333772" y="656655"/>
          <a:ext cx="8476455" cy="5366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352">
                  <a:extLst>
                    <a:ext uri="{9D8B030D-6E8A-4147-A177-3AD203B41FA5}">
                      <a16:colId xmlns:a16="http://schemas.microsoft.com/office/drawing/2014/main" val="3258598248"/>
                    </a:ext>
                  </a:extLst>
                </a:gridCol>
                <a:gridCol w="3156036">
                  <a:extLst>
                    <a:ext uri="{9D8B030D-6E8A-4147-A177-3AD203B41FA5}">
                      <a16:colId xmlns:a16="http://schemas.microsoft.com/office/drawing/2014/main" val="426286788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57379010"/>
                    </a:ext>
                  </a:extLst>
                </a:gridCol>
                <a:gridCol w="1444640">
                  <a:extLst>
                    <a:ext uri="{9D8B030D-6E8A-4147-A177-3AD203B41FA5}">
                      <a16:colId xmlns:a16="http://schemas.microsoft.com/office/drawing/2014/main" val="4215085730"/>
                    </a:ext>
                  </a:extLst>
                </a:gridCol>
                <a:gridCol w="1444640">
                  <a:extLst>
                    <a:ext uri="{9D8B030D-6E8A-4147-A177-3AD203B41FA5}">
                      <a16:colId xmlns:a16="http://schemas.microsoft.com/office/drawing/2014/main" val="1838431695"/>
                    </a:ext>
                  </a:extLst>
                </a:gridCol>
                <a:gridCol w="948699">
                  <a:extLst>
                    <a:ext uri="{9D8B030D-6E8A-4147-A177-3AD203B41FA5}">
                      <a16:colId xmlns:a16="http://schemas.microsoft.com/office/drawing/2014/main" val="802517950"/>
                    </a:ext>
                  </a:extLst>
                </a:gridCol>
              </a:tblGrid>
              <a:tr h="910762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№67-ОД 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11.10.2024г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года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3379"/>
                  </a:ext>
                </a:extLst>
              </a:tr>
              <a:tr h="311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307,46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6 274,27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564373"/>
                  </a:ext>
                </a:extLst>
              </a:tr>
              <a:tr h="218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7507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2 275,62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3 658,89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38052"/>
                  </a:ext>
                </a:extLst>
              </a:tr>
              <a:tr h="154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385088"/>
                  </a:ext>
                </a:extLst>
              </a:tr>
              <a:tr h="214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040,00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3 114,53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593201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174,42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436,69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30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107,67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258895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76,02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483%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60200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30,30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318434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19,50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737%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588285"/>
                  </a:ext>
                </a:extLst>
              </a:tr>
              <a:tr h="254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10,79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988362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4,50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45571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4,50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2151%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32285"/>
                  </a:ext>
                </a:extLst>
              </a:tr>
              <a:tr h="154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282538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4,50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2151%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57132"/>
                  </a:ext>
                </a:extLst>
              </a:tr>
              <a:tr h="224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2 307,66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3 769,71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63%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79011"/>
                  </a:ext>
                </a:extLst>
              </a:tr>
              <a:tr h="2075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- 2 647,07</a:t>
                      </a:r>
                      <a:endParaRPr lang="ru-RU" sz="900" b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53857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2 307,66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1 122,64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24639"/>
                  </a:ext>
                </a:extLst>
              </a:tr>
              <a:tr h="24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8,35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66032"/>
                  </a:ext>
                </a:extLst>
              </a:tr>
              <a:tr h="257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2528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2285" y="6095280"/>
            <a:ext cx="8667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Доходы от оказания услуг в 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поселке </a:t>
            </a:r>
            <a:r>
              <a:rPr lang="ru-RU" sz="13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Кигач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при утвержденной сумме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2 307,66 тыс. тенге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составили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1 122,64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тенге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51% 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ниже уровня затрат, предусмотренных тарифной сметой.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Отклонение связано с тем, что фактические затраты показаны за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полугодие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525344"/>
            <a:ext cx="1949896" cy="332656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74697"/>
            <a:ext cx="8165180" cy="493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Кигач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2025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69603" y="5682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69541" y="130571"/>
            <a:ext cx="8372292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2025 года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501922"/>
              </p:ext>
            </p:extLst>
          </p:nvPr>
        </p:nvGraphicFramePr>
        <p:xfrm>
          <a:off x="156670" y="896587"/>
          <a:ext cx="8856984" cy="5704093"/>
        </p:xfrm>
        <a:graphic>
          <a:graphicData uri="http://schemas.openxmlformats.org/drawingml/2006/table">
            <a:tbl>
              <a:tblPr firstRow="1" firstCol="1" bandRow="1"/>
              <a:tblGrid>
                <a:gridCol w="314290">
                  <a:extLst>
                    <a:ext uri="{9D8B030D-6E8A-4147-A177-3AD203B41FA5}">
                      <a16:colId xmlns:a16="http://schemas.microsoft.com/office/drawing/2014/main" val="1392899447"/>
                    </a:ext>
                  </a:extLst>
                </a:gridCol>
                <a:gridCol w="1956981">
                  <a:extLst>
                    <a:ext uri="{9D8B030D-6E8A-4147-A177-3AD203B41FA5}">
                      <a16:colId xmlns:a16="http://schemas.microsoft.com/office/drawing/2014/main" val="3388329994"/>
                    </a:ext>
                  </a:extLst>
                </a:gridCol>
                <a:gridCol w="868095">
                  <a:extLst>
                    <a:ext uri="{9D8B030D-6E8A-4147-A177-3AD203B41FA5}">
                      <a16:colId xmlns:a16="http://schemas.microsoft.com/office/drawing/2014/main" val="3013919085"/>
                    </a:ext>
                  </a:extLst>
                </a:gridCol>
                <a:gridCol w="528210">
                  <a:extLst>
                    <a:ext uri="{9D8B030D-6E8A-4147-A177-3AD203B41FA5}">
                      <a16:colId xmlns:a16="http://schemas.microsoft.com/office/drawing/2014/main" val="3270755606"/>
                    </a:ext>
                  </a:extLst>
                </a:gridCol>
                <a:gridCol w="1196676">
                  <a:extLst>
                    <a:ext uri="{9D8B030D-6E8A-4147-A177-3AD203B41FA5}">
                      <a16:colId xmlns:a16="http://schemas.microsoft.com/office/drawing/2014/main" val="3577250432"/>
                    </a:ext>
                  </a:extLst>
                </a:gridCol>
                <a:gridCol w="571619">
                  <a:extLst>
                    <a:ext uri="{9D8B030D-6E8A-4147-A177-3AD203B41FA5}">
                      <a16:colId xmlns:a16="http://schemas.microsoft.com/office/drawing/2014/main" val="508203634"/>
                    </a:ext>
                  </a:extLst>
                </a:gridCol>
                <a:gridCol w="923675">
                  <a:extLst>
                    <a:ext uri="{9D8B030D-6E8A-4147-A177-3AD203B41FA5}">
                      <a16:colId xmlns:a16="http://schemas.microsoft.com/office/drawing/2014/main" val="147470071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17726532"/>
                    </a:ext>
                  </a:extLst>
                </a:gridCol>
                <a:gridCol w="659392">
                  <a:extLst>
                    <a:ext uri="{9D8B030D-6E8A-4147-A177-3AD203B41FA5}">
                      <a16:colId xmlns:a16="http://schemas.microsoft.com/office/drawing/2014/main" val="1655357351"/>
                    </a:ext>
                  </a:extLst>
                </a:gridCol>
                <a:gridCol w="973950">
                  <a:extLst>
                    <a:ext uri="{9D8B030D-6E8A-4147-A177-3AD203B41FA5}">
                      <a16:colId xmlns:a16="http://schemas.microsoft.com/office/drawing/2014/main" val="1724152359"/>
                    </a:ext>
                  </a:extLst>
                </a:gridCol>
              </a:tblGrid>
              <a:tr h="44418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Наименование мероприятий инвестиционной программы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Утвержденные показатели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Оперативный факт</a:t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6 месяцев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Откл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абс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Исп.,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Примечание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06526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Сумма инвестиций</a:t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без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НДС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Сумма инвестиций</a:t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(без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НДС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372888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Демонтаж-монтаж РВС 5000м3 №7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319</a:t>
                      </a:r>
                      <a:r>
                        <a:rPr lang="ru-RU" sz="1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103,32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368 442,57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49 339,25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24220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ВНС-8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Демонтаж-монтаж РВС 5000м3 №3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432 164,07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383 787,74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- 48 376,33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887996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Замена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закрытого распределительного устройства ЗРУ-6/10кВ, КРУН-6кВ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389 398,50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385 398,50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- 4 000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155154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Замена силового блока ячеек и платы управления ЧРП-10кВ.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311 306,84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300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- 6,84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72802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ВНС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Каражанбас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Капитальный ремонт РВС-10000м3 №3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175 070,46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- 175 070,46</a:t>
                      </a:r>
                      <a:endParaRPr lang="ru-RU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ПСД обновляется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Перенесен на следующий тарифный период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203433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Демонтаж-монтаж РВС 5000м3 №2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492 340,00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359 691,27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- 132 648,73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86778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Капитальный ремонт с заменой внутристанционных трубопроводов ВНС-8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2 330 313,82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- 2 330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313,82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исполнено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</a:t>
                      </a:r>
                      <a:r>
                        <a:rPr lang="ru-RU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компенсирующий тариф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284627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Замена технологического трубопровода В-40 Ду700 мм от ВНС-8 до ВОС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км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751 180,50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- 751 180,50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Тендерные процедуры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Перенесен на следующий тарифный период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203751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Воздушный переход водовода «Астрахань-Мангышлак» через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р.Манаша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км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359 040,66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- 359 040,66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ПСД обновляется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Перенесен на следующий тарифный период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821403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Приобретение автотранспортных средств и специальной техники производственного назначения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195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168 837,50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- 26 162,5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Договор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заключен ожидается поставка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964312"/>
                  </a:ext>
                </a:extLst>
              </a:tr>
              <a:tr h="30496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Всего:</a:t>
                      </a: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5 754 918,17</a:t>
                      </a: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- 3 026 280,09</a:t>
                      </a: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7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4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Проводимая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Обществом работа с потребителями. Качество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регулируемых услуг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1343670"/>
            <a:ext cx="84512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42;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нефтегазодывабщие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и бюджетные организации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13;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105.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20" y="813011"/>
            <a:ext cx="86672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заключены договора на поставку воды по магистральным трубопроводам со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183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потребителями, в том числе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69603" y="2636912"/>
            <a:ext cx="866728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крупными потребителями являются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2924944"/>
            <a:ext cx="845126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ГКП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Озенинвест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Жылыойсу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Каражанбасмунай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ТОО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Тенгизшевройл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Бейнеусусервис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ТОО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Karabatan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Турмыс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-Сервис» </a:t>
            </a:r>
          </a:p>
          <a:p>
            <a:pPr algn="just">
              <a:buClr>
                <a:schemeClr val="tx1"/>
              </a:buClr>
            </a:pP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86645" y="5084959"/>
            <a:ext cx="86672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Законом РК «О естественных монополиях» всем потребителям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обеспечиваются равные условия доступа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4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Clr>
                <a:prstClr val="black"/>
              </a:buClr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IV. </a:t>
            </a:r>
            <a:r>
              <a:rPr lang="ru-RU" sz="16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Соблюдение показателей качества и надежности регулируемых услуг и достижение показателей эффективности деятельности.</a:t>
            </a:r>
            <a:endParaRPr lang="ru-RU" sz="1600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2341" y="960436"/>
            <a:ext cx="8576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      Для Товарищества в стимулирующем методе </a:t>
            </a:r>
            <a:r>
              <a:rPr lang="ru-RU" sz="14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тарифообразования</a:t>
            </a:r>
            <a:r>
              <a:rPr lang="ru-RU" sz="14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утверждены </a:t>
            </a:r>
            <a:r>
              <a:rPr lang="ru-RU" sz="1400" b="1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6 </a:t>
            </a:r>
            <a:r>
              <a:rPr lang="ru-RU" sz="1400" b="1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ключевых показателей качества и </a:t>
            </a:r>
            <a:r>
              <a:rPr lang="ru-RU" sz="1400" b="1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надежности</a:t>
            </a: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на 5 лет:</a:t>
            </a:r>
            <a:endParaRPr lang="ru-RU" sz="140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	1</a:t>
            </a:r>
            <a:r>
              <a:rPr lang="ru-RU" sz="14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) </a:t>
            </a: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снижение удельного расхода </a:t>
            </a:r>
            <a:r>
              <a:rPr lang="ru-RU" sz="14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электрической энергии, потребляемой в технологическом процессе подачи</a:t>
            </a:r>
            <a:r>
              <a:rPr lang="ru-RU" sz="1400" dirty="0" smtClean="0">
                <a:latin typeface="Roboto Light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2,23 до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2,0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тыс.кВт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*час/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тыс.тонн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dirty="0" smtClean="0">
                <a:latin typeface="Roboto Light"/>
              </a:rPr>
              <a:t>	2) </a:t>
            </a:r>
            <a:r>
              <a:rPr lang="ru-RU" sz="1400" dirty="0">
                <a:latin typeface="Roboto Light"/>
              </a:rPr>
              <a:t>снижение уровня нормативных потерь </a:t>
            </a:r>
            <a:r>
              <a:rPr lang="ru-RU" sz="1400" dirty="0" smtClean="0">
                <a:latin typeface="Roboto Light"/>
              </a:rPr>
              <a:t>воды</a:t>
            </a:r>
            <a:r>
              <a:rPr lang="ru-RU" sz="1400" dirty="0">
                <a:latin typeface="Roboto Light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10% до 8%;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dirty="0" smtClean="0">
                <a:latin typeface="Roboto Light"/>
              </a:rPr>
              <a:t>	3) </a:t>
            </a:r>
            <a:r>
              <a:rPr lang="ru-RU" sz="1400" dirty="0">
                <a:latin typeface="Roboto Light"/>
              </a:rPr>
              <a:t>своевременное выполнение ремонтных </a:t>
            </a:r>
            <a:r>
              <a:rPr lang="ru-RU" sz="1400" dirty="0" smtClean="0">
                <a:latin typeface="Roboto Light"/>
              </a:rPr>
              <a:t>работ;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dirty="0">
                <a:latin typeface="Roboto Light"/>
              </a:rPr>
              <a:t>	</a:t>
            </a:r>
            <a:r>
              <a:rPr lang="ru-RU" sz="1400" dirty="0" smtClean="0">
                <a:latin typeface="Roboto Light"/>
              </a:rPr>
              <a:t>4) </a:t>
            </a:r>
            <a:r>
              <a:rPr lang="ru-RU" sz="1400" dirty="0">
                <a:latin typeface="Roboto Light"/>
              </a:rPr>
              <a:t>количество </a:t>
            </a:r>
            <a:r>
              <a:rPr lang="ru-RU" sz="1400" dirty="0" smtClean="0">
                <a:latin typeface="Roboto Light"/>
              </a:rPr>
              <a:t>аварий (инцидентов)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23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до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19;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	</a:t>
            </a:r>
            <a:r>
              <a:rPr lang="ru-RU" sz="1400" dirty="0" smtClean="0">
                <a:latin typeface="Roboto Light"/>
              </a:rPr>
              <a:t>5) </a:t>
            </a:r>
            <a:r>
              <a:rPr lang="ru-RU" sz="1400" dirty="0">
                <a:latin typeface="Roboto Light"/>
              </a:rPr>
              <a:t>внедрение инновационной технологии в предприятии по регулируемой </a:t>
            </a:r>
            <a:r>
              <a:rPr lang="ru-RU" sz="1400" dirty="0" smtClean="0">
                <a:latin typeface="Roboto Light"/>
              </a:rPr>
              <a:t>услуге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1,17% до 10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%;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	</a:t>
            </a:r>
            <a:r>
              <a:rPr lang="ru-RU" sz="1400" dirty="0" smtClean="0">
                <a:latin typeface="Roboto Light"/>
              </a:rPr>
              <a:t>6) </a:t>
            </a:r>
            <a:r>
              <a:rPr lang="ru-RU" sz="1400" dirty="0">
                <a:latin typeface="Roboto Light"/>
              </a:rPr>
              <a:t>снижение износа основных </a:t>
            </a:r>
            <a:r>
              <a:rPr lang="ru-RU" sz="1400" dirty="0" smtClean="0">
                <a:latin typeface="Roboto Light"/>
              </a:rPr>
              <a:t>средств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82% до 64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%.</a:t>
            </a:r>
          </a:p>
          <a:p>
            <a:pPr algn="just" fontAlgn="base">
              <a:tabLst>
                <a:tab pos="357188" algn="l"/>
              </a:tabLst>
            </a:pPr>
            <a:endParaRPr lang="ru-RU" sz="14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endParaRPr lang="ru-RU" sz="14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настоящее время проводится работа по формированию фактических показателей с учетом плановых данных на оставшиеся два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месяца.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0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Ц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л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Отчета ТОО «Магистральный Водовод»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251520" y="836712"/>
            <a:ext cx="8685368" cy="9742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50" tIns="45724" rIns="91450" bIns="457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Целями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отчета ТОО «Магистральный Водовод»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являются: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усиление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системы защиты прав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потребителей;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прозрачности деятельности субъектов естественных монополий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335" y="3860331"/>
            <a:ext cx="874814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00421"/>
            <a:ext cx="856895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Повестка слушания:</a:t>
            </a: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Товариществе;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деятельности Товарищества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утвержденных тарифных смет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утвержденной инвестиционной программы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показателей качества и надежности регулируемых услуг и достижения показателей эффективности деятельности;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I. Общие сведения ТОО «Магистральный Водовод»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Решением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Совета директоров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 было создано ТОО «Магистральный Водовод», со 100%-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ым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участием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29 июня 2018 года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Товариществом было приобретено имущество магистрального водовода «Астрахань-Мангышлак» (договор купли-продажи имущества магистрального водовода «Астрахань-Мангышлак» заключенный между Товариществом и КТО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Основной деятельностью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Товарищества является подача воды по магистральным трубопроводам в районы Атырауской и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Мангистауской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областей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приказам Председателя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КРЕМЗКиПП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МНЭ РК от 11 октября 2018 года №243-ОД включен в Республиканский раздел Государственного регистра субъектов естественных монополий.</a:t>
            </a:r>
          </a:p>
        </p:txBody>
      </p:sp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435981" y="1247070"/>
            <a:ext cx="8280920" cy="71558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E:\Isken\Работа\КазТрансОйл\Медиа\pic3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" y="1220460"/>
            <a:ext cx="1401873" cy="11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Iskendir\Сотрудники\Мои\КазТрансОйл\Медиа\pic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2" y="2755322"/>
            <a:ext cx="1321704" cy="8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1220459"/>
            <a:ext cx="2210175" cy="11557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Протяженность Водопровода   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2 308 км.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8" y="2615273"/>
            <a:ext cx="2210174" cy="1159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Водоносная станция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17532" y="5285326"/>
            <a:ext cx="2198869" cy="11381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Насосные агрегаты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1412775"/>
            <a:ext cx="4855760" cy="20162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аварий за первое полугодие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endParaRPr lang="ru-RU" sz="135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9" y="4004472"/>
            <a:ext cx="2221480" cy="10807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Резервуары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 ед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2" descr="D:\Iskendir\Сотрудники\Мои\КазТрансОйл\Медиа\pic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" y="4106304"/>
            <a:ext cx="1541181" cy="9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09" y="5405294"/>
            <a:ext cx="1314848" cy="105262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4176019"/>
            <a:ext cx="4855760" cy="21639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инцидентов за </a:t>
            </a:r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полугодие 2025 года </a:t>
            </a:r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было проведена работа по устранению инцидентов. Простоя водовода не было. Была обеспечены качество, надежность и безопасность услуг.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Производственные показатели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деятельности ТОО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«Магистральный Водовод» </a:t>
            </a:r>
          </a:p>
        </p:txBody>
      </p:sp>
      <p:pic>
        <p:nvPicPr>
          <p:cNvPr id="22" name="Рисунок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764704"/>
            <a:ext cx="866728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kk-KZ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отчетном периоде оказывало следующие регулируемые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по подаче воды по магистральным трубопроводам;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магистральному трубопроводу «Кульсары-Тенгиз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услугу по передаче электрической энергии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производству, передаче и распределению тепловой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энергии;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отводу сточных вод (поселок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Кигач,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ВНС-8 города Кульсары (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Промзона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Жылойского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района).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51520" y="2976317"/>
            <a:ext cx="8667284" cy="5246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662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</a:rPr>
              <a:t>Информация по доходам от регулируемой деятельности</a:t>
            </a:r>
            <a:endParaRPr lang="kk-KZ" altLang="ru-RU" sz="1600" b="1" dirty="0">
              <a:solidFill>
                <a:schemeClr val="accent5">
                  <a:lumMod val="50000"/>
                </a:schemeClr>
              </a:solidFill>
              <a:latin typeface="Roboto Light"/>
            </a:endParaRPr>
          </a:p>
        </p:txBody>
      </p:sp>
      <p:graphicFrame>
        <p:nvGraphicFramePr>
          <p:cNvPr id="20" name="Таблица 2">
            <a:extLst>
              <a:ext uri="{FF2B5EF4-FFF2-40B4-BE49-F238E27FC236}">
                <a16:creationId xmlns:a16="http://schemas.microsoft.com/office/drawing/2014/main" id="{1D3DB771-9590-431D-81CA-FE040A47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92476"/>
              </p:ext>
            </p:extLst>
          </p:nvPr>
        </p:nvGraphicFramePr>
        <p:xfrm>
          <a:off x="251519" y="3560784"/>
          <a:ext cx="8667286" cy="2778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78">
                  <a:extLst>
                    <a:ext uri="{9D8B030D-6E8A-4147-A177-3AD203B41FA5}">
                      <a16:colId xmlns:a16="http://schemas.microsoft.com/office/drawing/2014/main" val="3503628699"/>
                    </a:ext>
                  </a:extLst>
                </a:gridCol>
                <a:gridCol w="6567107">
                  <a:extLst>
                    <a:ext uri="{9D8B030D-6E8A-4147-A177-3AD203B41FA5}">
                      <a16:colId xmlns:a16="http://schemas.microsoft.com/office/drawing/2014/main" val="1214937824"/>
                    </a:ext>
                  </a:extLst>
                </a:gridCol>
                <a:gridCol w="1610501">
                  <a:extLst>
                    <a:ext uri="{9D8B030D-6E8A-4147-A177-3AD203B41FA5}">
                      <a16:colId xmlns:a16="http://schemas.microsoft.com/office/drawing/2014/main" val="1876162679"/>
                    </a:ext>
                  </a:extLst>
                </a:gridCol>
              </a:tblGrid>
              <a:tr h="732312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i="0" baseline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п/п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noProof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Наименование услуги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Доход за </a:t>
                      </a:r>
                      <a:r>
                        <a:rPr lang="en-US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полугодие 2025 года</a:t>
                      </a:r>
                    </a:p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err="1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16940"/>
                  </a:ext>
                </a:extLst>
              </a:tr>
              <a:tr h="322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магистральным трубопроводам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10 671</a:t>
                      </a:r>
                      <a:r>
                        <a:rPr lang="ru-RU" sz="12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073,60</a:t>
                      </a:r>
                      <a:endParaRPr lang="ru-RU" sz="12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3011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магистральному трубопроводу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-Тенгиз»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353 405,55</a:t>
                      </a:r>
                      <a:endParaRPr lang="ru-KZ" sz="1200" b="0" dirty="0" smtClean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025444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Производство,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 распределение тепловой энергии 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4 185,28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849357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лектроэнергии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2 450,93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721370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Roboto Light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Отвод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сточных </a:t>
                      </a:r>
                      <a:r>
                        <a:rPr lang="ru-RU" sz="1200" baseline="0" dirty="0" smtClean="0">
                          <a:latin typeface="Roboto Light"/>
                          <a:cs typeface="Arial" panose="020B0604020202020204" pitchFamily="34" charset="0"/>
                        </a:rPr>
                        <a:t>вод 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1 357,01</a:t>
                      </a:r>
                      <a:endParaRPr lang="ru-KZ" sz="1200" b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5485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Roboto Light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200" b="1" u="none" strike="noStrike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11 032 472,37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846867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Регулируемые услуги 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691" y="795761"/>
            <a:ext cx="86672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услуга по подаче воды оказывалась согласно тарифам, утвержденным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области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19 июня 2024 года №30-ОД утверждены тарифы и тарифная смета на подачу воды по магистральным трубопроводам с применением стимулирующего метода тарифного регулирования с вводом с 1 июля 2024 года(приказом ДКРЕМ по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области от 1 октября 2024 года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№46-ОД от 25.06.2025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изменения с вводом действия с 1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июля 2025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года). </a:t>
            </a:r>
            <a:endParaRPr lang="kk-KZ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80861" y="3450607"/>
            <a:ext cx="1082169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7983" y="33229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магистральным трубопроводам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07691" y="810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5878" y="692696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064351"/>
              </p:ext>
            </p:extLst>
          </p:nvPr>
        </p:nvGraphicFramePr>
        <p:xfrm>
          <a:off x="203145" y="2378633"/>
          <a:ext cx="8720018" cy="4114242"/>
        </p:xfrm>
        <a:graphic>
          <a:graphicData uri="http://schemas.openxmlformats.org/drawingml/2006/table">
            <a:tbl>
              <a:tblPr/>
              <a:tblGrid>
                <a:gridCol w="2365560">
                  <a:extLst>
                    <a:ext uri="{9D8B030D-6E8A-4147-A177-3AD203B41FA5}">
                      <a16:colId xmlns:a16="http://schemas.microsoft.com/office/drawing/2014/main" val="3809909772"/>
                    </a:ext>
                  </a:extLst>
                </a:gridCol>
                <a:gridCol w="1255201">
                  <a:extLst>
                    <a:ext uri="{9D8B030D-6E8A-4147-A177-3AD203B41FA5}">
                      <a16:colId xmlns:a16="http://schemas.microsoft.com/office/drawing/2014/main" val="3707169467"/>
                    </a:ext>
                  </a:extLst>
                </a:gridCol>
                <a:gridCol w="1288823">
                  <a:extLst>
                    <a:ext uri="{9D8B030D-6E8A-4147-A177-3AD203B41FA5}">
                      <a16:colId xmlns:a16="http://schemas.microsoft.com/office/drawing/2014/main" val="1405427801"/>
                    </a:ext>
                  </a:extLst>
                </a:gridCol>
                <a:gridCol w="1300030">
                  <a:extLst>
                    <a:ext uri="{9D8B030D-6E8A-4147-A177-3AD203B41FA5}">
                      <a16:colId xmlns:a16="http://schemas.microsoft.com/office/drawing/2014/main" val="1004863692"/>
                    </a:ext>
                  </a:extLst>
                </a:gridCol>
                <a:gridCol w="1232786">
                  <a:extLst>
                    <a:ext uri="{9D8B030D-6E8A-4147-A177-3AD203B41FA5}">
                      <a16:colId xmlns:a16="http://schemas.microsoft.com/office/drawing/2014/main" val="4016600725"/>
                    </a:ext>
                  </a:extLst>
                </a:gridCol>
                <a:gridCol w="1277618">
                  <a:extLst>
                    <a:ext uri="{9D8B030D-6E8A-4147-A177-3AD203B41FA5}">
                      <a16:colId xmlns:a16="http://schemas.microsoft.com/office/drawing/2014/main" val="1741564356"/>
                    </a:ext>
                  </a:extLst>
                </a:gridCol>
              </a:tblGrid>
              <a:tr h="332920">
                <a:tc gridSpan="2"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0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rtl="0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rtl="0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rtl="0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rtl="0" fontAlgn="ctr"/>
                      <a:r>
                        <a:rPr lang="ru-RU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862774"/>
                  </a:ext>
                </a:extLst>
              </a:tr>
              <a:tr h="778897"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235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01.07.2024</a:t>
                      </a: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- 30.06.2025</a:t>
                      </a:r>
                      <a:endParaRPr lang="ru-KZ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235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01.07.2025 - 30.06.2026</a:t>
                      </a:r>
                      <a:endParaRPr lang="ru-KZ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235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01.07.202</a:t>
                      </a:r>
                      <a:r>
                        <a:rPr lang="ru-RU" sz="10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- 30.06.2027</a:t>
                      </a:r>
                      <a:endParaRPr lang="ru-KZ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235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01.07.2027-30.06.2028</a:t>
                      </a:r>
                      <a:endParaRPr lang="ru-KZ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235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01.07.2028 - 30.06.2029</a:t>
                      </a:r>
                      <a:endParaRPr lang="ru-KZ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68257"/>
                  </a:ext>
                </a:extLst>
              </a:tr>
              <a:tr h="555323">
                <a:tc>
                  <a:txBody>
                    <a:bodyPr/>
                    <a:lstStyle/>
                    <a:p>
                      <a:pPr marL="88900" indent="0" algn="l" rtl="0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892,70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981,30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1 084,92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1 214,67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1 082,42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386784"/>
                  </a:ext>
                </a:extLst>
              </a:tr>
              <a:tr h="781133"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88900" indent="0"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01.07.2025 по 31.12.2025г. - 30,00</a:t>
                      </a:r>
                      <a:b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01.01.2026 по 30.06.2026г. – 247,52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219,21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30,00</a:t>
                      </a: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30,00</a:t>
                      </a: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157381"/>
                  </a:ext>
                </a:extLst>
              </a:tr>
              <a:tr h="555323"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88900" indent="0" algn="l" rtl="0" fontAlgn="ctr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463687"/>
                  </a:ext>
                </a:extLst>
              </a:tr>
              <a:tr h="555323"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88900" indent="0"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1 400,00/</a:t>
                      </a:r>
                    </a:p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1 127,50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1 277,31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1 327,32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1 377,32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427,31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616941"/>
                  </a:ext>
                </a:extLst>
              </a:tr>
              <a:tr h="555323"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88900" indent="0"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95" marR="5895" marT="5895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117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23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35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47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5588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2705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199823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6940" algn="l" defTabSz="91423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2 472,99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2 922,90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3 130,33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4 132,03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3 521,41</a:t>
                      </a:r>
                    </a:p>
                  </a:txBody>
                  <a:tcPr marL="5895" marR="5895" marT="589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307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839497"/>
              </p:ext>
            </p:extLst>
          </p:nvPr>
        </p:nvGraphicFramePr>
        <p:xfrm>
          <a:off x="251520" y="795500"/>
          <a:ext cx="8667286" cy="342558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258477">
                  <a:extLst>
                    <a:ext uri="{9D8B030D-6E8A-4147-A177-3AD203B41FA5}">
                      <a16:colId xmlns:a16="http://schemas.microsoft.com/office/drawing/2014/main" val="1214403513"/>
                    </a:ext>
                  </a:extLst>
                </a:gridCol>
                <a:gridCol w="1954312">
                  <a:extLst>
                    <a:ext uri="{9D8B030D-6E8A-4147-A177-3AD203B41FA5}">
                      <a16:colId xmlns:a16="http://schemas.microsoft.com/office/drawing/2014/main" val="3129136375"/>
                    </a:ext>
                  </a:extLst>
                </a:gridCol>
                <a:gridCol w="1202654">
                  <a:extLst>
                    <a:ext uri="{9D8B030D-6E8A-4147-A177-3AD203B41FA5}">
                      <a16:colId xmlns:a16="http://schemas.microsoft.com/office/drawing/2014/main" val="1288057806"/>
                    </a:ext>
                  </a:extLst>
                </a:gridCol>
                <a:gridCol w="1251843">
                  <a:extLst>
                    <a:ext uri="{9D8B030D-6E8A-4147-A177-3AD203B41FA5}">
                      <a16:colId xmlns:a16="http://schemas.microsoft.com/office/drawing/2014/main" val="2630384020"/>
                    </a:ext>
                  </a:extLst>
                </a:gridCol>
              </a:tblGrid>
              <a:tr h="107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потребителей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Принято уполномоченным органом объем поставленных услуг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факту за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года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88523"/>
                  </a:ext>
                </a:extLst>
              </a:tr>
              <a:tr h="83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22 084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7 499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- 14 585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103683"/>
                  </a:ext>
                </a:extLst>
              </a:tr>
              <a:tr h="38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товаропроизводитель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466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- 358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170311"/>
                  </a:ext>
                </a:extLst>
              </a:tr>
              <a:tr h="43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6 382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5 049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59716"/>
                  </a:ext>
                </a:extLst>
              </a:tr>
              <a:tr h="36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341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3 638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- 7 703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83728"/>
                  </a:ext>
                </a:extLst>
              </a:tr>
              <a:tr h="328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40 273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12 578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- 27 695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09029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405" y="4258250"/>
            <a:ext cx="8701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578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27 695 тыс.м³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68%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ниже годового объема, утвержденного в тарифной смете. Фактические объемы показаны за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месяцев.</a:t>
            </a:r>
            <a:endParaRPr lang="ru-RU" sz="13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Фактический объем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поставки воды за </a:t>
            </a:r>
            <a:r>
              <a:rPr lang="en-US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месяцев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12 578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м3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59,6%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коммунальные предприятия, население, бюджетные организации;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28,9%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нефтегазодобывающие компании;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10,6%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  промышленные предприятия;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0,9%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с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ельскохозяйственный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товаропроизводитель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Объемы подачи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воды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полугодие 2025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7740" y="4890333"/>
            <a:ext cx="833484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Освоение затрат по услуге по подаче воды составило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14 855 464,62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-45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смете, утвержденным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области (далее – Департамент)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№62-ОД от 01.10.2024 года. Поэтому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фактические затраты показаны за </a:t>
            </a:r>
            <a:r>
              <a:rPr lang="kk-K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первое полугодие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2025 года.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Доход от оказания услуги при утвержденной сумме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35 952 130 тыс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тенге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10 671 073,60 тыс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-70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26963"/>
              </p:ext>
            </p:extLst>
          </p:nvPr>
        </p:nvGraphicFramePr>
        <p:xfrm>
          <a:off x="253163" y="759598"/>
          <a:ext cx="8667285" cy="585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886">
                  <a:extLst>
                    <a:ext uri="{9D8B030D-6E8A-4147-A177-3AD203B41FA5}">
                      <a16:colId xmlns:a16="http://schemas.microsoft.com/office/drawing/2014/main" val="395708809"/>
                    </a:ext>
                  </a:extLst>
                </a:gridCol>
                <a:gridCol w="3469777">
                  <a:extLst>
                    <a:ext uri="{9D8B030D-6E8A-4147-A177-3AD203B41FA5}">
                      <a16:colId xmlns:a16="http://schemas.microsoft.com/office/drawing/2014/main" val="3946584858"/>
                    </a:ext>
                  </a:extLst>
                </a:gridCol>
                <a:gridCol w="812966">
                  <a:extLst>
                    <a:ext uri="{9D8B030D-6E8A-4147-A177-3AD203B41FA5}">
                      <a16:colId xmlns:a16="http://schemas.microsoft.com/office/drawing/2014/main" val="1309420569"/>
                    </a:ext>
                  </a:extLst>
                </a:gridCol>
                <a:gridCol w="1182495">
                  <a:extLst>
                    <a:ext uri="{9D8B030D-6E8A-4147-A177-3AD203B41FA5}">
                      <a16:colId xmlns:a16="http://schemas.microsoft.com/office/drawing/2014/main" val="3981041808"/>
                    </a:ext>
                  </a:extLst>
                </a:gridCol>
                <a:gridCol w="1552025">
                  <a:extLst>
                    <a:ext uri="{9D8B030D-6E8A-4147-A177-3AD203B41FA5}">
                      <a16:colId xmlns:a16="http://schemas.microsoft.com/office/drawing/2014/main" val="2069695464"/>
                    </a:ext>
                  </a:extLst>
                </a:gridCol>
                <a:gridCol w="1237136">
                  <a:extLst>
                    <a:ext uri="{9D8B030D-6E8A-4147-A177-3AD203B41FA5}">
                      <a16:colId xmlns:a16="http://schemas.microsoft.com/office/drawing/2014/main" val="3804434313"/>
                    </a:ext>
                  </a:extLst>
                </a:gridCol>
              </a:tblGrid>
              <a:tr h="585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№62-ОД от 01.10.2024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9 месяцев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процентах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35407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428916"/>
              </p:ext>
            </p:extLst>
          </p:nvPr>
        </p:nvGraphicFramePr>
        <p:xfrm>
          <a:off x="254324" y="1412776"/>
          <a:ext cx="8664480" cy="3294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3">
                  <a:extLst>
                    <a:ext uri="{9D8B030D-6E8A-4147-A177-3AD203B41FA5}">
                      <a16:colId xmlns:a16="http://schemas.microsoft.com/office/drawing/2014/main" val="1365355387"/>
                    </a:ext>
                  </a:extLst>
                </a:gridCol>
                <a:gridCol w="3470858">
                  <a:extLst>
                    <a:ext uri="{9D8B030D-6E8A-4147-A177-3AD203B41FA5}">
                      <a16:colId xmlns:a16="http://schemas.microsoft.com/office/drawing/2014/main" val="2095054899"/>
                    </a:ext>
                  </a:extLst>
                </a:gridCol>
                <a:gridCol w="812328">
                  <a:extLst>
                    <a:ext uri="{9D8B030D-6E8A-4147-A177-3AD203B41FA5}">
                      <a16:colId xmlns:a16="http://schemas.microsoft.com/office/drawing/2014/main" val="1819125449"/>
                    </a:ext>
                  </a:extLst>
                </a:gridCol>
                <a:gridCol w="1181567">
                  <a:extLst>
                    <a:ext uri="{9D8B030D-6E8A-4147-A177-3AD203B41FA5}">
                      <a16:colId xmlns:a16="http://schemas.microsoft.com/office/drawing/2014/main" val="2313534105"/>
                    </a:ext>
                  </a:extLst>
                </a:gridCol>
                <a:gridCol w="1550808">
                  <a:extLst>
                    <a:ext uri="{9D8B030D-6E8A-4147-A177-3AD203B41FA5}">
                      <a16:colId xmlns:a16="http://schemas.microsoft.com/office/drawing/2014/main" val="208763354"/>
                    </a:ext>
                  </a:extLst>
                </a:gridCol>
                <a:gridCol w="1236166">
                  <a:extLst>
                    <a:ext uri="{9D8B030D-6E8A-4147-A177-3AD203B41FA5}">
                      <a16:colId xmlns:a16="http://schemas.microsoft.com/office/drawing/2014/main" val="4113804029"/>
                    </a:ext>
                  </a:extLst>
                </a:gridCol>
              </a:tblGrid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Контролируемые операционные 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10 654 636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4 435 065,34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0588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Неконтролируемые 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7 809 535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2 638 643,53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526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Амортизация,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 том числе: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8 493 037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7 781 755,74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39857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Учтенная в инвестиционной программе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8 493 037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8 493 037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63468"/>
                  </a:ext>
                </a:extLst>
              </a:tr>
              <a:tr h="446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Допустимая прибыль (до выплаты вознаграждения за эффективность), в том числе: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8 994 922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8 994 922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60147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4.1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отнесенная к инвестиционной программе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194 057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194 057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3504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вознаграждение за эффективность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9 034 200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5226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необоснованно полученный доход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233 335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7446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 доходов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35 952 130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10 671 073,60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70,3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9377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Объем предоставленных услуг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 м3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40 273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12 578,48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-68,8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78652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65180" cy="462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отчетный период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регулируемую услугу по подаче воды по магистральному трубопроводу «Кульсары-Тенгиз»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1675" y="1010800"/>
            <a:ext cx="8658411" cy="1541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     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«Кульсары-Тенгиз»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оказывалась согласно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тарифам, утвержденным приказами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Департамента Комитета по регулированию естественных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монополий Министерства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национальной экономики Республики Казахстан по </a:t>
            </a:r>
            <a:r>
              <a:rPr lang="ru-RU" sz="1600" dirty="0" err="1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области №20-ОД от 20 февраля 2023 года с вводом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действие с 1 апреля 2023 года.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   Тариф на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размере – 747,48 тенге/м3 (без учета НДС).</a:t>
            </a:r>
            <a:endParaRPr lang="ru-RU" sz="16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88110"/>
              </p:ext>
            </p:extLst>
          </p:nvPr>
        </p:nvGraphicFramePr>
        <p:xfrm>
          <a:off x="300009" y="2636912"/>
          <a:ext cx="8667284" cy="4008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24">
                  <a:extLst>
                    <a:ext uri="{9D8B030D-6E8A-4147-A177-3AD203B41FA5}">
                      <a16:colId xmlns:a16="http://schemas.microsoft.com/office/drawing/2014/main" val="1439812403"/>
                    </a:ext>
                  </a:extLst>
                </a:gridCol>
                <a:gridCol w="2651847">
                  <a:extLst>
                    <a:ext uri="{9D8B030D-6E8A-4147-A177-3AD203B41FA5}">
                      <a16:colId xmlns:a16="http://schemas.microsoft.com/office/drawing/2014/main" val="1085321441"/>
                    </a:ext>
                  </a:extLst>
                </a:gridCol>
                <a:gridCol w="830691">
                  <a:extLst>
                    <a:ext uri="{9D8B030D-6E8A-4147-A177-3AD203B41FA5}">
                      <a16:colId xmlns:a16="http://schemas.microsoft.com/office/drawing/2014/main" val="3644179323"/>
                    </a:ext>
                  </a:extLst>
                </a:gridCol>
                <a:gridCol w="1820190">
                  <a:extLst>
                    <a:ext uri="{9D8B030D-6E8A-4147-A177-3AD203B41FA5}">
                      <a16:colId xmlns:a16="http://schemas.microsoft.com/office/drawing/2014/main" val="2304747440"/>
                    </a:ext>
                  </a:extLst>
                </a:gridCol>
                <a:gridCol w="1749949">
                  <a:extLst>
                    <a:ext uri="{9D8B030D-6E8A-4147-A177-3AD203B41FA5}">
                      <a16:colId xmlns:a16="http://schemas.microsoft.com/office/drawing/2014/main" val="3686582119"/>
                    </a:ext>
                  </a:extLst>
                </a:gridCol>
                <a:gridCol w="1090283">
                  <a:extLst>
                    <a:ext uri="{9D8B030D-6E8A-4147-A177-3AD203B41FA5}">
                      <a16:colId xmlns:a16="http://schemas.microsoft.com/office/drawing/2014/main" val="652946685"/>
                    </a:ext>
                  </a:extLst>
                </a:gridCol>
              </a:tblGrid>
              <a:tr h="377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28.02.2023г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Фактически сложившиеся показатели тарифной сметы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(%)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95553"/>
                  </a:ext>
                </a:extLst>
              </a:tr>
              <a:tr h="152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252 974,39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452 717,81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38"/>
                  </a:ext>
                </a:extLst>
              </a:tr>
              <a:tr h="124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30 195,84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4002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42869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66292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30 195,84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8033"/>
                  </a:ext>
                </a:extLst>
              </a:tr>
              <a:tr h="124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2619"/>
                  </a:ext>
                </a:extLst>
              </a:tr>
              <a:tr h="123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1 252 974,39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412 551,71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75730"/>
                  </a:ext>
                </a:extLst>
              </a:tr>
              <a:tr h="123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труда и техника безопасности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54783"/>
                  </a:ext>
                </a:extLst>
              </a:tr>
              <a:tr h="152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затраты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(услуги сторонних   организаций)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9 970,26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85132"/>
                  </a:ext>
                </a:extLst>
              </a:tr>
              <a:tr h="142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650,32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108 718,74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77070"/>
                  </a:ext>
                </a:extLst>
              </a:tr>
              <a:tr h="152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108 718,74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56122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06433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77694"/>
                  </a:ext>
                </a:extLst>
              </a:tr>
              <a:tr h="123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35410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108 718,74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6710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108 718,74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06612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694 624,71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561 436,55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98790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208 031,00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8467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353 405,55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80826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2 267,11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59009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среднеотпускной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1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40474</TotalTime>
  <Words>3271</Words>
  <Application>Microsoft Office PowerPoint</Application>
  <PresentationFormat>Экран (4:3)</PresentationFormat>
  <Paragraphs>952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Roboto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Друзь Елена Сергеевна</dc:creator>
  <cp:lastModifiedBy>Избасаров Елнур Сагинович</cp:lastModifiedBy>
  <cp:revision>1969</cp:revision>
  <cp:lastPrinted>2023-07-19T04:13:44Z</cp:lastPrinted>
  <dcterms:created xsi:type="dcterms:W3CDTF">2015-03-04T12:29:32Z</dcterms:created>
  <dcterms:modified xsi:type="dcterms:W3CDTF">2025-07-31T12:06:35Z</dcterms:modified>
</cp:coreProperties>
</file>