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3"/>
  </p:notesMasterIdLst>
  <p:handoutMasterIdLst>
    <p:handoutMasterId r:id="rId24"/>
  </p:handoutMasterIdLst>
  <p:sldIdLst>
    <p:sldId id="305" r:id="rId2"/>
    <p:sldId id="313" r:id="rId3"/>
    <p:sldId id="309" r:id="rId4"/>
    <p:sldId id="311" r:id="rId5"/>
    <p:sldId id="312" r:id="rId6"/>
    <p:sldId id="308" r:id="rId7"/>
    <p:sldId id="316" r:id="rId8"/>
    <p:sldId id="278" r:id="rId9"/>
    <p:sldId id="279" r:id="rId10"/>
    <p:sldId id="296" r:id="rId11"/>
    <p:sldId id="303" r:id="rId12"/>
    <p:sldId id="304" r:id="rId13"/>
    <p:sldId id="286" r:id="rId14"/>
    <p:sldId id="283" r:id="rId15"/>
    <p:sldId id="287" r:id="rId16"/>
    <p:sldId id="288" r:id="rId17"/>
    <p:sldId id="289" r:id="rId18"/>
    <p:sldId id="314" r:id="rId19"/>
    <p:sldId id="315" r:id="rId20"/>
    <p:sldId id="271" r:id="rId21"/>
    <p:sldId id="317" r:id="rId2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0066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96510" autoAdjust="0"/>
  </p:normalViewPr>
  <p:slideViewPr>
    <p:cSldViewPr>
      <p:cViewPr varScale="1">
        <p:scale>
          <a:sx n="123" d="100"/>
          <a:sy n="123" d="100"/>
        </p:scale>
        <p:origin x="1686" y="108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14.07.2023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E662-F22C-4A05-BDEB-E91158B9B821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июль, 2023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2000" b="1" dirty="0" smtClean="0">
                <a:solidFill>
                  <a:schemeClr val="bg1"/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 202</a:t>
            </a:r>
            <a:r>
              <a:rPr lang="en-US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071431"/>
            <a:ext cx="866728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затрат по услуге по подаче воды составило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848 101,27</a:t>
            </a:r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смете,  фактические затраты показаны за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полугодие.</a:t>
            </a:r>
          </a:p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11 284 207,44 тыс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362 556,19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смете.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09554"/>
              </p:ext>
            </p:extLst>
          </p:nvPr>
        </p:nvGraphicFramePr>
        <p:xfrm>
          <a:off x="253163" y="759598"/>
          <a:ext cx="8667285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№97-ОД от 20.10.2022г.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2023 года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№97-ОД от 20.10.2022г.)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399569"/>
              </p:ext>
            </p:extLst>
          </p:nvPr>
        </p:nvGraphicFramePr>
        <p:xfrm>
          <a:off x="254324" y="1452293"/>
          <a:ext cx="8664480" cy="3737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216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 всего, в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661 469,29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606 974,55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всего: в том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661 469,29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606 974,55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административного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446 167,87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368 670,78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2235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социальные 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38 147,35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40 392,20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16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13 385,04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011,32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76486"/>
                  </a:ext>
                </a:extLst>
              </a:tr>
              <a:tr h="165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30 512,81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44 436,00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52309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1 823,48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1 335,22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3 667,90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2 018,82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расходы, в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Расходы на содержание оргтехники,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командировочные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охрана труда, ООС, аренда и т.п.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127 764,84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142 110,20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200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выплату вознаграждений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11 303 908,92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101,27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(РБА*СП)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485 545,08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11 303 908,92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556,19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3686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омпенсация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потребителям необоснованно полученного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учетом ставки рефинансирования НБ РК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19 701,48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87148"/>
                  </a:ext>
                </a:extLst>
              </a:tr>
              <a:tr h="161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с учетом компенсации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11 284 207,44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362 556,19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56955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(товаров, работ)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30 892,57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107,07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90020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65180" cy="462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2794" y="553112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услуга 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тарифам, утвержденным приказами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6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области.</a:t>
            </a:r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988874"/>
              </p:ext>
            </p:extLst>
          </p:nvPr>
        </p:nvGraphicFramePr>
        <p:xfrm>
          <a:off x="271186" y="3151821"/>
          <a:ext cx="8667285" cy="23107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8426">
                  <a:extLst>
                    <a:ext uri="{9D8B030D-6E8A-4147-A177-3AD203B41FA5}">
                      <a16:colId xmlns:a16="http://schemas.microsoft.com/office/drawing/2014/main" val="2480104234"/>
                    </a:ext>
                  </a:extLst>
                </a:gridCol>
                <a:gridCol w="2692979">
                  <a:extLst>
                    <a:ext uri="{9D8B030D-6E8A-4147-A177-3AD203B41FA5}">
                      <a16:colId xmlns:a16="http://schemas.microsoft.com/office/drawing/2014/main" val="2897470335"/>
                    </a:ext>
                  </a:extLst>
                </a:gridCol>
                <a:gridCol w="1378877">
                  <a:extLst>
                    <a:ext uri="{9D8B030D-6E8A-4147-A177-3AD203B41FA5}">
                      <a16:colId xmlns:a16="http://schemas.microsoft.com/office/drawing/2014/main" val="2913908085"/>
                    </a:ext>
                  </a:extLst>
                </a:gridCol>
                <a:gridCol w="1532084">
                  <a:extLst>
                    <a:ext uri="{9D8B030D-6E8A-4147-A177-3AD203B41FA5}">
                      <a16:colId xmlns:a16="http://schemas.microsoft.com/office/drawing/2014/main" val="1936345611"/>
                    </a:ext>
                  </a:extLst>
                </a:gridCol>
                <a:gridCol w="2144919">
                  <a:extLst>
                    <a:ext uri="{9D8B030D-6E8A-4147-A177-3AD203B41FA5}">
                      <a16:colId xmlns:a16="http://schemas.microsoft.com/office/drawing/2014/main" val="1508015857"/>
                    </a:ext>
                  </a:extLst>
                </a:gridCol>
              </a:tblGrid>
              <a:tr h="509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 ДКРЕМ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Срок действия тарифа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1012"/>
                  </a:ext>
                </a:extLst>
              </a:tr>
              <a:tr h="900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№32-ОД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июня 2021 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505,73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lang="ru-RU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февраля</a:t>
                      </a:r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01893"/>
                  </a:ext>
                </a:extLst>
              </a:tr>
              <a:tr h="900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kk-KZ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kk-KZ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февраля 2023 </a:t>
                      </a:r>
                      <a:r>
                        <a:rPr lang="kk-KZ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,48</a:t>
                      </a:r>
                      <a:endParaRPr lang="ru-RU" sz="11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31 марта 2024 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552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38358" y="6480117"/>
            <a:ext cx="8667284" cy="3223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составил</a:t>
            </a:r>
            <a:r>
              <a:rPr lang="en-US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отчетный период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404 395,77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тыс.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886017"/>
              </p:ext>
            </p:extLst>
          </p:nvPr>
        </p:nvGraphicFramePr>
        <p:xfrm>
          <a:off x="247309" y="669064"/>
          <a:ext cx="8667284" cy="5761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6717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Фактически сложившиеся показатели тарифной сметы 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2023 года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2757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252 974,39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815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104,39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19 177,39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4286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6629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19 177,39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261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945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140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4692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1 252 974,39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787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300,19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труда и техника безопасности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55,50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188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затраты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(услуги сторонних   организаций)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kk-KZ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571,30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233 227,23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233 227,23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5612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0643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7769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541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233 227,23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357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233 227,23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1 694 624,71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048 331,62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43 935,86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395,77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630,17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среднеотпускной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505,73 / 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1342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42885" cy="515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 на услугу по подаче воды по магистральному трубопроводу «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-Тенгиз»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547" y="6354259"/>
            <a:ext cx="864095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</a:t>
            </a:r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851,61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444,55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тенге,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на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48% </a:t>
            </a:r>
            <a:r>
              <a:rPr lang="kk-KZ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меньше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затрат предусмотренных в тарифной смете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Отклонение связано с тем, что фактические затраты показаны за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полугодие 2023 года.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190691"/>
              </p:ext>
            </p:extLst>
          </p:nvPr>
        </p:nvGraphicFramePr>
        <p:xfrm>
          <a:off x="261953" y="1284426"/>
          <a:ext cx="8640959" cy="5049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996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276777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973437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301457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416622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151670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664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сметы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2023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267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1 337,94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162,41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10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10,52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216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1 323,34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150,84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60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186,32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000,87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101,43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116,37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,60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3,17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2,81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0,65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админстративные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0,65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0,65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  <a:tr h="151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163,06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50360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-718,51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771137"/>
                  </a:ext>
                </a:extLst>
              </a:tr>
              <a:tr h="204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444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,55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179970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350,70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194061"/>
                  </a:ext>
                </a:extLst>
              </a:tr>
              <a:tr h="151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357673"/>
                  </a:ext>
                </a:extLst>
              </a:tr>
              <a:tr h="179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487,13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397766"/>
                  </a:ext>
                </a:extLst>
              </a:tr>
              <a:tr h="151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851,61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444,55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266030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350,70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35649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988208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058" y="-63030"/>
            <a:ext cx="8165180" cy="92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63280" y="1929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61953" y="5368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7882" y="532210"/>
            <a:ext cx="86228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1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области №89-ОД от 07.10.2022 года в размере 0,07 тенге за </a:t>
            </a:r>
            <a:r>
              <a:rPr lang="en-US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/>
            </a:r>
            <a:br>
              <a:rPr lang="en-US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1 </a:t>
            </a:r>
            <a:r>
              <a:rPr lang="ru-RU" sz="11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НДС).</a:t>
            </a:r>
            <a:endParaRPr lang="ru-RU" sz="1100" dirty="0">
              <a:solidFill>
                <a:prstClr val="black"/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464" y="6170123"/>
            <a:ext cx="866728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6 685,19 тыс.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составили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4 185,28 тыс. тенге,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что на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Отклонение связано с тем, что фактические затраты показаны за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полугодие 2023 года.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814015"/>
              </p:ext>
            </p:extLst>
          </p:nvPr>
        </p:nvGraphicFramePr>
        <p:xfrm>
          <a:off x="271418" y="1283892"/>
          <a:ext cx="8667285" cy="48862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52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62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7 485,07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69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312,12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312,12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4 172,95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2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167,23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72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167,23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9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167,23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10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7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652,30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467,03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4 185,28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262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тыс.Гкал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2071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236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942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185,28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59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1,28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54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523" y="-27319"/>
            <a:ext cx="8165180" cy="52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6149" y="18513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38356" y="53110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31774" y="531107"/>
            <a:ext cx="8680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услуга по производству, передаче и распределению тепловой энергии оказывалась согласно тарифам, утвержденными приказами 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 области №89-ОД от 7 октября 2022 года в размере 3 271,28 тенге/Гкал (без НДС). </a:t>
            </a:r>
            <a:endParaRPr lang="ru-RU" sz="1100" dirty="0"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приказом Департамента Комитета по регулированию естественных монополий, защите конкуренции и прав потребителей Министерства национальной экономики Республики Казахстан по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7673"/>
              </p:ext>
            </p:extLst>
          </p:nvPr>
        </p:nvGraphicFramePr>
        <p:xfrm>
          <a:off x="251519" y="1804583"/>
          <a:ext cx="8667285" cy="2764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97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1089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17831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19" y="4685328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в селе Кигач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7,38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3,23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Предоставление услуги осуществлялось согласно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заключенным договорам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потребителями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оказания услуг, а также указаны фактические объемы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 2023 года.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5860517"/>
            <a:ext cx="8685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городе Кульсары утвержден доход в сумме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тенге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исполнение составило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234,37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что на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смете. Отклонение связано с тем, что фактические затраты показаны за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полугодие 2023 года.</a:t>
            </a:r>
          </a:p>
          <a:p>
            <a:endParaRPr lang="ru-RU" sz="12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793738"/>
              </p:ext>
            </p:extLst>
          </p:nvPr>
        </p:nvGraphicFramePr>
        <p:xfrm>
          <a:off x="323528" y="811296"/>
          <a:ext cx="8208911" cy="4824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343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727659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56502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11592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15.07.2019г.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2023 года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06212"/>
                  </a:ext>
                </a:extLst>
              </a:tr>
              <a:tr h="273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188,34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44,77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2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44,77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44,77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2322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0443"/>
                  </a:ext>
                </a:extLst>
              </a:tr>
              <a:tr h="361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2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234,37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165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6,47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3,23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-50%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174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442860"/>
                  </a:ext>
                </a:extLst>
              </a:tr>
              <a:tr h="348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54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69424"/>
              </p:ext>
            </p:extLst>
          </p:nvPr>
        </p:nvGraphicFramePr>
        <p:xfrm>
          <a:off x="357764" y="798129"/>
          <a:ext cx="8454795" cy="5261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588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427278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890458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422076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946275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18.02.2022г.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2023 года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0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681,29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2 831,71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2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649,45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666,23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598,30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51,15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254,64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150,19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9,25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157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0,39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69736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6,81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840,09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2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546,77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293,32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156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39,74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1" y="6031210"/>
            <a:ext cx="8667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681,88 тыс. тенге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селе </a:t>
            </a:r>
            <a:r>
              <a:rPr lang="ru-RU" sz="13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293,32 тыс. тенге,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57% </a:t>
            </a: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смете. Отклонение связано с тем, что фактические затраты показаны за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полугодие 2023 года.</a:t>
            </a:r>
          </a:p>
          <a:p>
            <a:pPr algn="just"/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74697"/>
            <a:ext cx="8165180" cy="493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Кигач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69603" y="692696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46754"/>
              </p:ext>
            </p:extLst>
          </p:nvPr>
        </p:nvGraphicFramePr>
        <p:xfrm>
          <a:off x="144334" y="957514"/>
          <a:ext cx="8892162" cy="5423815"/>
        </p:xfrm>
        <a:graphic>
          <a:graphicData uri="http://schemas.openxmlformats.org/drawingml/2006/table">
            <a:tbl>
              <a:tblPr/>
              <a:tblGrid>
                <a:gridCol w="527432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3057453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527432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571383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571383">
                  <a:extLst>
                    <a:ext uri="{9D8B030D-6E8A-4147-A177-3AD203B41FA5}">
                      <a16:colId xmlns:a16="http://schemas.microsoft.com/office/drawing/2014/main" val="3547185594"/>
                    </a:ext>
                  </a:extLst>
                </a:gridCol>
                <a:gridCol w="571383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703854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83791">
                  <a:extLst>
                    <a:ext uri="{9D8B030D-6E8A-4147-A177-3AD203B41FA5}">
                      <a16:colId xmlns:a16="http://schemas.microsoft.com/office/drawing/2014/main" val="4216473219"/>
                    </a:ext>
                  </a:extLst>
                </a:gridCol>
                <a:gridCol w="415520">
                  <a:extLst>
                    <a:ext uri="{9D8B030D-6E8A-4147-A177-3AD203B41FA5}">
                      <a16:colId xmlns:a16="http://schemas.microsoft.com/office/drawing/2014/main" val="1105451205"/>
                    </a:ext>
                  </a:extLst>
                </a:gridCol>
                <a:gridCol w="1362531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73470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инвестиционная 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316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311346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программы в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период с 1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января 2023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 по 30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июня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1704"/>
                  </a:ext>
                </a:extLst>
              </a:tr>
              <a:tr h="31134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15 089 899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44 686 624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29 596 726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296%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43581"/>
                  </a:ext>
                </a:extLst>
              </a:tr>
              <a:tr h="31134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Замена участков водовода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15 089 899</a:t>
                      </a:r>
                      <a:endParaRPr lang="ru-RU" sz="8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44 686 624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29 596 726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296%</a:t>
                      </a:r>
                      <a:endParaRPr lang="ru-RU" sz="8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201257"/>
                  </a:ext>
                </a:extLst>
              </a:tr>
              <a:tr h="499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линейной части водовода диаметром 1220х12 мм в/в Астрахань-Мангышлак, 1 очередь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15 089 899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44 686 624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29 596 726</a:t>
                      </a:r>
                    </a:p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296%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Договор генерального подряда по производству строительно-монтажных работ по реализации проекта заключен 5 октября 2022 года.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Мероприятие исполняется.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Исполнение мероприятия планируется в соответствии утвержденной инвестиционной программой.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17115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Строительство второй нитки водовода «Астрахань-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Мангышлак» диаметром 1220х12 мм протяженностью 151 км (участок 56-207 км), в том числе: мобилизация, вынос трассы, подготовительный период, подготовка территории, транспортировка материалов,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вдольтрассовый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проезд, общестроительные работы, генплан, переустройство существующей ВЛ, реконструкция РРЛ.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13 004 773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41 026 062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021 289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507773"/>
                  </a:ext>
                </a:extLst>
              </a:tr>
              <a:tr h="1226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Вынос участка МВ «Астрахань-Мангышлак» Ø1220×12 мм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обвод п. Бейнеу, в том числе: мобилизация, вынос трассы, подготовительный период, подготовка территории, транспортировка материалов, начало земельных работ, общестроительные работы, генплан.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2 085 125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3 660 562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1 575 437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851075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9541" y="130571"/>
            <a:ext cx="8372292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153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84302" y="77676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243681"/>
              </p:ext>
            </p:extLst>
          </p:nvPr>
        </p:nvGraphicFramePr>
        <p:xfrm>
          <a:off x="144333" y="1124744"/>
          <a:ext cx="8774472" cy="5063775"/>
        </p:xfrm>
        <a:graphic>
          <a:graphicData uri="http://schemas.openxmlformats.org/drawingml/2006/table">
            <a:tbl>
              <a:tblPr/>
              <a:tblGrid>
                <a:gridCol w="520451">
                  <a:extLst>
                    <a:ext uri="{9D8B030D-6E8A-4147-A177-3AD203B41FA5}">
                      <a16:colId xmlns:a16="http://schemas.microsoft.com/office/drawing/2014/main" val="1345288413"/>
                    </a:ext>
                  </a:extLst>
                </a:gridCol>
                <a:gridCol w="3016987">
                  <a:extLst>
                    <a:ext uri="{9D8B030D-6E8A-4147-A177-3AD203B41FA5}">
                      <a16:colId xmlns:a16="http://schemas.microsoft.com/office/drawing/2014/main" val="3011991912"/>
                    </a:ext>
                  </a:extLst>
                </a:gridCol>
                <a:gridCol w="520451">
                  <a:extLst>
                    <a:ext uri="{9D8B030D-6E8A-4147-A177-3AD203B41FA5}">
                      <a16:colId xmlns:a16="http://schemas.microsoft.com/office/drawing/2014/main" val="3175098555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2175576710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3547185594"/>
                    </a:ext>
                  </a:extLst>
                </a:gridCol>
                <a:gridCol w="563821">
                  <a:extLst>
                    <a:ext uri="{9D8B030D-6E8A-4147-A177-3AD203B41FA5}">
                      <a16:colId xmlns:a16="http://schemas.microsoft.com/office/drawing/2014/main" val="1781042514"/>
                    </a:ext>
                  </a:extLst>
                </a:gridCol>
                <a:gridCol w="694538">
                  <a:extLst>
                    <a:ext uri="{9D8B030D-6E8A-4147-A177-3AD203B41FA5}">
                      <a16:colId xmlns:a16="http://schemas.microsoft.com/office/drawing/2014/main" val="203290459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4216473219"/>
                    </a:ext>
                  </a:extLst>
                </a:gridCol>
                <a:gridCol w="410020">
                  <a:extLst>
                    <a:ext uri="{9D8B030D-6E8A-4147-A177-3AD203B41FA5}">
                      <a16:colId xmlns:a16="http://schemas.microsoft.com/office/drawing/2014/main" val="1105451205"/>
                    </a:ext>
                  </a:extLst>
                </a:gridCol>
                <a:gridCol w="1344498">
                  <a:extLst>
                    <a:ext uri="{9D8B030D-6E8A-4147-A177-3AD203B41FA5}">
                      <a16:colId xmlns:a16="http://schemas.microsoft.com/office/drawing/2014/main" val="2390694646"/>
                    </a:ext>
                  </a:extLst>
                </a:gridCol>
              </a:tblGrid>
              <a:tr h="67979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мероприятий 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Инвестиционная 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012051"/>
                  </a:ext>
                </a:extLst>
              </a:tr>
              <a:tr h="293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317748"/>
                  </a:ext>
                </a:extLst>
              </a:tr>
              <a:tr h="356579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программы в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период с 1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апреля 2023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 по 30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июня </a:t>
                      </a:r>
                      <a:r>
                        <a:rPr lang="ru-RU" sz="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  <a:endParaRPr lang="ru-RU" sz="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31704"/>
                  </a:ext>
                </a:extLst>
              </a:tr>
              <a:tr h="35657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812 610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988</a:t>
                      </a:r>
                      <a:endParaRPr lang="ru-RU" sz="8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-513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622</a:t>
                      </a:r>
                      <a:endParaRPr lang="ru-RU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743581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магистрального насоса НМ 10000/210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350 000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298 988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-51 012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  <a:endParaRPr lang="ru-RU" sz="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Исполнено.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ru-RU" sz="800" kern="12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Сложилось</a:t>
                      </a:r>
                      <a:r>
                        <a:rPr lang="ru-RU" sz="800" kern="1200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экономия по результатам тендерных процедур</a:t>
                      </a:r>
                      <a:r>
                        <a:rPr lang="ru-RU" sz="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201257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№1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Проходят тендерные процедуры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71409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№2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Проходят тендерные процедуры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507773"/>
                  </a:ext>
                </a:extLst>
              </a:tr>
              <a:tr h="844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подпорного насоса Д6300-80 тех.№1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-315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 договор. Планируется доставить в</a:t>
                      </a:r>
                      <a:r>
                        <a:rPr lang="ru-RU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установленные сроки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851075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83568" y="76643"/>
            <a:ext cx="8372292" cy="576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участку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деятельности;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Соблюдение показателей качества и надежности регулируемых услуг и достижение показателей эффективности деятельности. Проводимая Обществом работа с потребителями. Качество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услуг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36;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нефтегазодывабщие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91.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9" y="4797152"/>
            <a:ext cx="86672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доступа.</a:t>
            </a:r>
          </a:p>
          <a:p>
            <a:pPr algn="just">
              <a:buClr>
                <a:schemeClr val="tx1"/>
              </a:buClr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деятельности, качества и надежности регулируемых услуг для Товарищества не утверждались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0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«Астрахань-Мангышлак» 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приказам 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2105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Водоносная станция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5315195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первое полугодие 2023 года </a:t>
            </a:r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первое полугодие 2023 года </a:t>
            </a: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было проведена работа по устранению инцидентов. Простоя водовода не было. Была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«Кульсары-Тенгиз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Кульсары (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Промзона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Жылойского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51520" y="2976317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009023"/>
              </p:ext>
            </p:extLst>
          </p:nvPr>
        </p:nvGraphicFramePr>
        <p:xfrm>
          <a:off x="251519" y="3560784"/>
          <a:ext cx="8667286" cy="268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729566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448042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732312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полугодие 2023 года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362</a:t>
                      </a:r>
                      <a:r>
                        <a:rPr lang="ru-RU" sz="12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556,19</a:t>
                      </a:r>
                      <a:endParaRPr lang="ru-RU" sz="12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395,77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185,28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KZ" sz="1200" b="1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444,55 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527,69</a:t>
                      </a:r>
                      <a:endParaRPr lang="ru-KZ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7 772 109,48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1691680" y="2491318"/>
            <a:ext cx="7818028" cy="4628393"/>
          </a:xfrm>
          <a:prstGeom prst="rect">
            <a:avLst/>
          </a:prstGeom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endParaRPr lang="ru-RU" alt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 об исполнении утвержденных тарифных смет</a:t>
            </a: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1519" y="892123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тарифной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сметы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3018" y="1268760"/>
            <a:ext cx="8448995" cy="1688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подаче воды по магистральным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трубопроводам;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услуги по производству, передаче и распределению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тепловой;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регулируемую услугу по электрической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энергии;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по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отводу сточных 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вод;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услугу по подаче воды по магистральному трубопроводу «</a:t>
            </a:r>
            <a:r>
              <a:rPr lang="ru-RU" sz="12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2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-Тенгиз;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19" y="3155777"/>
            <a:ext cx="8667285" cy="3928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Исполнение инвестиционной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программы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18" y="3755506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соблюдение показателей качества и надежности регулируемых услуг и достижение показателей эффективности деятельности;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1518" y="4572879"/>
            <a:ext cx="8667285" cy="584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Проводимая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работа с потребителями, качество предоставления регулируемых услуг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;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3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251520" y="795500"/>
          <a:ext cx="8667286" cy="331696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Участок/группа 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за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2023 года,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b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83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15 202,28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788,21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- 7 414,07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Сельхозтоваропроизводители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430,50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- 355,66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044,63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323,07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2 721,56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215,16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920,94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294,22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22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892,57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107,07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- 16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785,51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14 107,07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16 785,51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54%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объемы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2023 года ниже показателя аналогичного периода 2022 года на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597,18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тыс.м³.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полугодие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года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14 107,07 тыс. м3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55,21%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коммунальные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предприятия, население, бюджетные 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34,88%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нефтегазодобывающие компании;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9,38%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промышленные предприятия;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0,53%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- сельхоз товаропроизводители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полугодие 2023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19" y="1628800"/>
            <a:ext cx="86672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приказом Департамента Комитета по регулированию естественных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монополий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национальной экономики Республики Казахстан по Атырауской области 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№97-ОД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 октября 2022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 вводом в действие с 20 октября 2022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88665"/>
              </p:ext>
            </p:extLst>
          </p:nvPr>
        </p:nvGraphicFramePr>
        <p:xfrm>
          <a:off x="251519" y="2816210"/>
          <a:ext cx="8667285" cy="3349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7007">
                  <a:extLst>
                    <a:ext uri="{9D8B030D-6E8A-4147-A177-3AD203B41FA5}">
                      <a16:colId xmlns:a16="http://schemas.microsoft.com/office/drawing/2014/main" val="3620113325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3916629047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2209023625"/>
                    </a:ext>
                  </a:extLst>
                </a:gridCol>
              </a:tblGrid>
              <a:tr h="493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 без НДС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Департаментом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67735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52354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товаропроизводитель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927187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и другие коммерческие организации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16965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1350,17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539519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51520" y="961564"/>
            <a:ext cx="866728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 </a:t>
            </a:r>
            <a:r>
              <a:rPr lang="ru-RU" alt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сегодняшний день включено в республиканский раздел Государственного регистра субъектов естественной монополии по </a:t>
            </a: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трубопроводам.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97113"/>
              </p:ext>
            </p:extLst>
          </p:nvPr>
        </p:nvGraphicFramePr>
        <p:xfrm>
          <a:off x="251519" y="798887"/>
          <a:ext cx="8667285" cy="5925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550">
                  <a:extLst>
                    <a:ext uri="{9D8B030D-6E8A-4147-A177-3AD203B41FA5}">
                      <a16:colId xmlns:a16="http://schemas.microsoft.com/office/drawing/2014/main" val="1985234548"/>
                    </a:ext>
                  </a:extLst>
                </a:gridCol>
                <a:gridCol w="3569661">
                  <a:extLst>
                    <a:ext uri="{9D8B030D-6E8A-4147-A177-3AD203B41FA5}">
                      <a16:colId xmlns:a16="http://schemas.microsoft.com/office/drawing/2014/main" val="1991543743"/>
                    </a:ext>
                  </a:extLst>
                </a:gridCol>
                <a:gridCol w="754714">
                  <a:extLst>
                    <a:ext uri="{9D8B030D-6E8A-4147-A177-3AD203B41FA5}">
                      <a16:colId xmlns:a16="http://schemas.microsoft.com/office/drawing/2014/main" val="3420659016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820899525"/>
                    </a:ext>
                  </a:extLst>
                </a:gridCol>
                <a:gridCol w="1599462">
                  <a:extLst>
                    <a:ext uri="{9D8B030D-6E8A-4147-A177-3AD203B41FA5}">
                      <a16:colId xmlns:a16="http://schemas.microsoft.com/office/drawing/2014/main" val="2612817758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657676331"/>
                    </a:ext>
                  </a:extLst>
                </a:gridCol>
              </a:tblGrid>
              <a:tr h="598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№97-ОД от 20.10.2022г.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2023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№97-ОД от 20.10.2022г.)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9577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10 642 439,63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126,72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571841"/>
                  </a:ext>
                </a:extLst>
              </a:tr>
              <a:tr h="156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4 145 980,92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520,65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9645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244 693,26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589,87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60365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1 019 672,45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268 748,91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-74%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34341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ГСМ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31 275,13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14 857,58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938291"/>
                  </a:ext>
                </a:extLst>
              </a:tr>
              <a:tr h="131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1 297,23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461,24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72422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2 849 042,84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439 863,05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299709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672 202,73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203 241,49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56273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производственного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602 602,18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055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659,37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9320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51 522,49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907,21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35514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18 078,07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785554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3 977 415,81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669 194,92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47238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(расшифровать)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1 846 840,18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526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169,65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94610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атраты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поверку и аттестацию приборов учета, лабораторий, обследования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энергооборудования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16 310,93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11 350,89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98031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дератизационные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дезинфекционные, дезинсекционные 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45377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8895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10 198,85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921,30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045792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командировочные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( в том числе связанные с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подготовкой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42 285,38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943,13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35901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диагностические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3 316,94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402,02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41097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25 404,46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335,91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03053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окружающей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24 006,20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645,63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22347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7 404,55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123,96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19278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вневедомственная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277 232,38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639,62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6653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аренда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основных средств общехозяйственного назначения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7 803,69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147,37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80554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производственных зданий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103 218,49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807,60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49250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другие выплаты в бюджет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377 466,01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931,66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03134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медосмотр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31 353,45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832,33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-56%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1513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(услуги сторонних организаций)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917 353,52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795,26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9399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Почтовые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канцелярские 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1 302,56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986,28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7216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автотранспорта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586,73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4052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Юридические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консалтинговые услуги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957,27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273667"/>
                  </a:ext>
                </a:extLst>
              </a:tr>
            </a:tbl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0"/>
            <a:ext cx="8165180" cy="53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2023 года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35243</TotalTime>
  <Words>4386</Words>
  <Application>Microsoft Office PowerPoint</Application>
  <PresentationFormat>Экран (4:3)</PresentationFormat>
  <Paragraphs>1274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Избасаров Елнур Сагинович</cp:lastModifiedBy>
  <cp:revision>1798</cp:revision>
  <cp:lastPrinted>2023-07-14T14:04:18Z</cp:lastPrinted>
  <dcterms:created xsi:type="dcterms:W3CDTF">2015-03-04T12:29:32Z</dcterms:created>
  <dcterms:modified xsi:type="dcterms:W3CDTF">2023-07-14T14:14:42Z</dcterms:modified>
</cp:coreProperties>
</file>