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59" r:id="rId1"/>
  </p:sldMasterIdLst>
  <p:notesMasterIdLst>
    <p:notesMasterId r:id="rId26"/>
  </p:notesMasterIdLst>
  <p:handoutMasterIdLst>
    <p:handoutMasterId r:id="rId27"/>
  </p:handoutMasterIdLst>
  <p:sldIdLst>
    <p:sldId id="305" r:id="rId2"/>
    <p:sldId id="313" r:id="rId3"/>
    <p:sldId id="309" r:id="rId4"/>
    <p:sldId id="311" r:id="rId5"/>
    <p:sldId id="312" r:id="rId6"/>
    <p:sldId id="328" r:id="rId7"/>
    <p:sldId id="316" r:id="rId8"/>
    <p:sldId id="329" r:id="rId9"/>
    <p:sldId id="296" r:id="rId10"/>
    <p:sldId id="303" r:id="rId11"/>
    <p:sldId id="286" r:id="rId12"/>
    <p:sldId id="283" r:id="rId13"/>
    <p:sldId id="287" r:id="rId14"/>
    <p:sldId id="288" r:id="rId15"/>
    <p:sldId id="289" r:id="rId16"/>
    <p:sldId id="271" r:id="rId17"/>
    <p:sldId id="320" r:id="rId18"/>
    <p:sldId id="330" r:id="rId19"/>
    <p:sldId id="325" r:id="rId20"/>
    <p:sldId id="326" r:id="rId21"/>
    <p:sldId id="327" r:id="rId22"/>
    <p:sldId id="331" r:id="rId23"/>
    <p:sldId id="319" r:id="rId24"/>
    <p:sldId id="317" r:id="rId25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Друзь Елена Сергеевна" initials="ДЕС" lastIdx="2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562"/>
    <a:srgbClr val="0C0066"/>
    <a:srgbClr val="008000"/>
    <a:srgbClr val="020764"/>
    <a:srgbClr val="042A62"/>
    <a:srgbClr val="FFFFCC"/>
    <a:srgbClr val="920000"/>
    <a:srgbClr val="006600"/>
    <a:srgbClr val="000066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6510" autoAdjust="0"/>
  </p:normalViewPr>
  <p:slideViewPr>
    <p:cSldViewPr>
      <p:cViewPr varScale="1">
        <p:scale>
          <a:sx n="157" d="100"/>
          <a:sy n="157" d="100"/>
        </p:scale>
        <p:origin x="2598" y="144"/>
      </p:cViewPr>
      <p:guideLst>
        <p:guide orient="horz" pos="2160"/>
        <p:guide pos="2880"/>
        <p:guide/>
      </p:guideLst>
    </p:cSldViewPr>
  </p:slideViewPr>
  <p:outlineViewPr>
    <p:cViewPr>
      <p:scale>
        <a:sx n="33" d="100"/>
        <a:sy n="33" d="100"/>
      </p:scale>
      <p:origin x="0" y="1142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714" y="7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4"/>
            <a:ext cx="2946400" cy="496888"/>
          </a:xfrm>
          <a:prstGeom prst="rect">
            <a:avLst/>
          </a:prstGeom>
        </p:spPr>
        <p:txBody>
          <a:bodyPr vert="horz" lIns="91439" tIns="45719" rIns="91439" bIns="45719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9" y="4"/>
            <a:ext cx="2946400" cy="496888"/>
          </a:xfrm>
          <a:prstGeom prst="rect">
            <a:avLst/>
          </a:prstGeom>
        </p:spPr>
        <p:txBody>
          <a:bodyPr vert="horz" lIns="91439" tIns="45719" rIns="91439" bIns="45719" rtlCol="0"/>
          <a:lstStyle>
            <a:lvl1pPr algn="r">
              <a:defRPr sz="1200"/>
            </a:lvl1pPr>
          </a:lstStyle>
          <a:p>
            <a:fld id="{186D6F55-A11F-4DDC-9D20-EEA9A283C8C7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4"/>
            <a:ext cx="2946400" cy="496888"/>
          </a:xfrm>
          <a:prstGeom prst="rect">
            <a:avLst/>
          </a:prstGeom>
        </p:spPr>
        <p:txBody>
          <a:bodyPr vert="horz" lIns="91439" tIns="45719" rIns="91439" bIns="45719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9" y="9429754"/>
            <a:ext cx="2946400" cy="496888"/>
          </a:xfrm>
          <a:prstGeom prst="rect">
            <a:avLst/>
          </a:prstGeom>
        </p:spPr>
        <p:txBody>
          <a:bodyPr vert="horz" lIns="91439" tIns="45719" rIns="91439" bIns="45719" rtlCol="0" anchor="b"/>
          <a:lstStyle>
            <a:lvl1pPr algn="r">
              <a:defRPr sz="1200"/>
            </a:lvl1pPr>
          </a:lstStyle>
          <a:p>
            <a:fld id="{2605430A-D751-4BB0-8CE8-FD9303CA5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98100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0"/>
            <a:ext cx="2945659" cy="496412"/>
          </a:xfrm>
          <a:prstGeom prst="rect">
            <a:avLst/>
          </a:prstGeom>
        </p:spPr>
        <p:txBody>
          <a:bodyPr vert="horz" lIns="90872" tIns="45435" rIns="90872" bIns="4543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8" y="0"/>
            <a:ext cx="2945659" cy="496412"/>
          </a:xfrm>
          <a:prstGeom prst="rect">
            <a:avLst/>
          </a:prstGeom>
        </p:spPr>
        <p:txBody>
          <a:bodyPr vert="horz" lIns="90872" tIns="45435" rIns="90872" bIns="45435" rtlCol="0"/>
          <a:lstStyle>
            <a:lvl1pPr algn="r">
              <a:defRPr sz="1200"/>
            </a:lvl1pPr>
          </a:lstStyle>
          <a:p>
            <a:fld id="{D68D9B8D-DF36-499C-8990-550C33EE2CD4}" type="datetimeFigureOut">
              <a:rPr lang="ru-RU" smtClean="0"/>
              <a:pPr/>
              <a:t>04.05.2026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72" tIns="45435" rIns="90872" bIns="4543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10"/>
            <a:ext cx="5438140" cy="4467701"/>
          </a:xfrm>
          <a:prstGeom prst="rect">
            <a:avLst/>
          </a:prstGeom>
        </p:spPr>
        <p:txBody>
          <a:bodyPr vert="horz" lIns="90872" tIns="45435" rIns="90872" bIns="45435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430091"/>
            <a:ext cx="2945659" cy="496412"/>
          </a:xfrm>
          <a:prstGeom prst="rect">
            <a:avLst/>
          </a:prstGeom>
        </p:spPr>
        <p:txBody>
          <a:bodyPr vert="horz" lIns="90872" tIns="45435" rIns="90872" bIns="4543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8" y="9430091"/>
            <a:ext cx="2945659" cy="496412"/>
          </a:xfrm>
          <a:prstGeom prst="rect">
            <a:avLst/>
          </a:prstGeom>
        </p:spPr>
        <p:txBody>
          <a:bodyPr vert="horz" lIns="90872" tIns="45435" rIns="90872" bIns="45435" rtlCol="0" anchor="b"/>
          <a:lstStyle>
            <a:lvl1pPr algn="r">
              <a:defRPr sz="1200"/>
            </a:lvl1pPr>
          </a:lstStyle>
          <a:p>
            <a:fld id="{2BBFE662-F22C-4A05-BDEB-E91158B9B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63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259138" y="511175"/>
            <a:ext cx="3422650" cy="2568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994117" y="3251879"/>
            <a:ext cx="8162425" cy="3200471"/>
          </a:xfrm>
        </p:spPr>
        <p:txBody>
          <a:bodyPr/>
          <a:lstStyle/>
          <a:p>
            <a:pPr algn="just"/>
            <a:endParaRPr lang="ru-RU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D9428-2B7A-42EA-BB9D-CE96CA7DCC0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5879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259138" y="511175"/>
            <a:ext cx="3422650" cy="2568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994117" y="3251879"/>
            <a:ext cx="8162425" cy="3200471"/>
          </a:xfrm>
        </p:spPr>
        <p:txBody>
          <a:bodyPr/>
          <a:lstStyle/>
          <a:p>
            <a:pPr algn="just"/>
            <a:endParaRPr lang="ru-RU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D9428-2B7A-42EA-BB9D-CE96CA7DCC0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2375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KZ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044B56-593F-454D-B688-6D0B40F0554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43490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KZ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044B56-593F-454D-B688-6D0B40F0554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0453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385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473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589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35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922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73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648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811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598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123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745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52384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1128">
          <p15:clr>
            <a:srgbClr val="FBAE40"/>
          </p15:clr>
        </p15:guide>
        <p15:guide id="4" pos="6552">
          <p15:clr>
            <a:srgbClr val="FBAE40"/>
          </p15:clr>
        </p15:guide>
        <p15:guide id="5" orient="horz" pos="480">
          <p15:clr>
            <a:srgbClr val="FBAE40"/>
          </p15:clr>
        </p15:guide>
        <p15:guide id="6" orient="horz" pos="3838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661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61" r:id="rId2"/>
    <p:sldLayoutId id="2147483862" r:id="rId3"/>
    <p:sldLayoutId id="2147483863" r:id="rId4"/>
    <p:sldLayoutId id="2147483864" r:id="rId5"/>
    <p:sldLayoutId id="2147483865" r:id="rId6"/>
    <p:sldLayoutId id="2147483866" r:id="rId7"/>
    <p:sldLayoutId id="2147483867" r:id="rId8"/>
    <p:sldLayoutId id="2147483868" r:id="rId9"/>
    <p:sldLayoutId id="2147483869" r:id="rId10"/>
    <p:sldLayoutId id="2147483870" r:id="rId11"/>
    <p:sldLayoutId id="2147483871" r:id="rId12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760910" y="6356351"/>
            <a:ext cx="3611290" cy="379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Апрель, 202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kk-KZ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год</a:t>
            </a:r>
            <a:endParaRPr lang="ru-RU" sz="1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1916832"/>
            <a:ext cx="9143999" cy="259228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ТОО «Магистральный Водовод»</a:t>
            </a:r>
          </a:p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Отчет об </a:t>
            </a:r>
            <a:r>
              <a:rPr lang="ru-RU" alt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исполнении утвержденных тарифных смет, </a:t>
            </a:r>
            <a:endParaRPr lang="en-US" altLang="ru-RU" sz="2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 </a:t>
            </a:r>
            <a:r>
              <a:rPr lang="ru-RU" alt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исполнении утвержденной инвестиционной программы, </a:t>
            </a:r>
            <a:endParaRPr lang="en-US" altLang="ru-RU" sz="2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</a:t>
            </a:r>
            <a:r>
              <a:rPr lang="ru-RU" alt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соблюдении показателей качества и надежности регулируемых услуг и достижении показателей эффективности деятельности </a:t>
            </a:r>
            <a:endParaRPr lang="en-US" altLang="ru-RU" sz="2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перед потребителями </a:t>
            </a:r>
            <a:r>
              <a:rPr lang="ru-RU" alt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иными заинтересованными лицами </a:t>
            </a:r>
            <a:endParaRPr lang="ru-RU" altLang="ru-RU" sz="2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202</a:t>
            </a:r>
            <a:r>
              <a:rPr lang="ru-RU" alt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alt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год</a:t>
            </a:r>
            <a:endParaRPr lang="ru-RU" altLang="ru-RU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94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Прямоугольник 52"/>
          <p:cNvSpPr/>
          <p:nvPr/>
        </p:nvSpPr>
        <p:spPr>
          <a:xfrm>
            <a:off x="771708" y="130571"/>
            <a:ext cx="8165180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K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ru-K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K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K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K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K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K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K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отчета ТОО «Магистральный Водовод»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Title 3"/>
          <p:cNvSpPr txBox="1">
            <a:spLocks/>
          </p:cNvSpPr>
          <p:nvPr/>
        </p:nvSpPr>
        <p:spPr>
          <a:xfrm>
            <a:off x="251520" y="836712"/>
            <a:ext cx="8685368" cy="97421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50" tIns="45724" rIns="91450" bIns="45724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50000"/>
              </a:lnSpc>
              <a:tabLst>
                <a:tab pos="0" algn="l"/>
              </a:tabLst>
            </a:pPr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Целями </a:t>
            </a:r>
            <a:r>
              <a:rPr lang="ru-RU" altLang="ru-RU" sz="14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отчета ТОО «Магистральный Водовод» </a:t>
            </a:r>
            <a:r>
              <a:rPr lang="ru-RU" sz="14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являются: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534988" indent="-263525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0" algn="l"/>
                <a:tab pos="627063" algn="l"/>
              </a:tabLst>
            </a:pPr>
            <a:r>
              <a:rPr lang="ru-RU" sz="14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усиление </a:t>
            </a: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системы защиты прав </a:t>
            </a:r>
            <a:r>
              <a:rPr lang="ru-RU" sz="14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потребителей;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534988" indent="-263525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0" algn="l"/>
                <a:tab pos="627063" algn="l"/>
              </a:tabLst>
            </a:pPr>
            <a:r>
              <a:rPr lang="ru-RU" sz="14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обеспечение </a:t>
            </a: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прозрачности деятельности субъектов естественных монополий</a:t>
            </a:r>
            <a:r>
              <a:rPr lang="ru-RU" sz="14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lang="ru-RU" sz="14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4335" y="3860331"/>
            <a:ext cx="8748145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en-US" sz="14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</a:pP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2100421"/>
            <a:ext cx="8568951" cy="308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Повестка слушания:</a:t>
            </a: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общие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сведения о Товариществе;</a:t>
            </a: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производственные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показатели деятельности Товарищества за отчетный 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период;</a:t>
            </a: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Товариществом утвержденных тарифных смет за отчетный 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период;</a:t>
            </a: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Товариществом утвержденной инвестиционной программы 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отчетный 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период;</a:t>
            </a: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соблюдение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Товариществом показателей качества и надежности регулируемых услуг </a:t>
            </a:r>
            <a:r>
              <a:rPr lang="en-US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достижения показателей эффективности деятельности;</a:t>
            </a: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00" b="1" dirty="0">
              <a:solidFill>
                <a:schemeClr val="tx1"/>
              </a:solidFill>
              <a:latin typeface="Roboto Light"/>
              <a:cs typeface="Arial" panose="020B0604020202020204" pitchFamily="34" charset="0"/>
            </a:endParaRPr>
          </a:p>
        </p:txBody>
      </p:sp>
      <p:pic>
        <p:nvPicPr>
          <p:cNvPr id="9" name="Рисунок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1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769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1708" y="130571"/>
            <a:ext cx="8165180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 Общие сведения ТОО «Магистральный Водовод»</a:t>
            </a:r>
          </a:p>
        </p:txBody>
      </p:sp>
      <p:pic>
        <p:nvPicPr>
          <p:cNvPr id="13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251520" y="933840"/>
            <a:ext cx="8658411" cy="308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Решением</a:t>
            </a: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Совета директоров АО «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КазТрансОйл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было создано ТОО «Магистральный Водовод», со 100%-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ым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участием АО «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КазТрансОйл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</a:p>
          <a:p>
            <a:pPr algn="just"/>
            <a:endParaRPr 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 июня 2018 года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Товариществом было приобретено имущество магистрального водовода «Астрахань-Мангышлак» (договор купли-продажи имущества магистрального водовода «Астрахань-Мангышлак» заключенный между Товариществом и КТО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just"/>
            <a:endParaRPr 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Основной деятельностью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Товарищества является подача воды по магистральным трубопроводам в районы Атырауской и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Мангистауской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областей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Товарищество </a:t>
            </a:r>
            <a:r>
              <a:rPr lang="ru-RU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приказом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Председателя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КРЕМЗКиПП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МНЭ РК от 11 октября 2018 года №243-ОД включен в Республиканский раздел Государственного регистра субъектов естественных монополий.</a:t>
            </a:r>
          </a:p>
        </p:txBody>
      </p:sp>
      <p:cxnSp>
        <p:nvCxnSpPr>
          <p:cNvPr id="16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457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Прямоугольник 50"/>
          <p:cNvSpPr/>
          <p:nvPr/>
        </p:nvSpPr>
        <p:spPr>
          <a:xfrm>
            <a:off x="435981" y="1247070"/>
            <a:ext cx="8280920" cy="715589"/>
          </a:xfrm>
          <a:prstGeom prst="rect">
            <a:avLst/>
          </a:prstGeom>
        </p:spPr>
        <p:txBody>
          <a:bodyPr wrap="square" lIns="91450" tIns="45724" rIns="91450" bIns="45724">
            <a:spAutoFit/>
          </a:bodyPr>
          <a:lstStyle/>
          <a:p>
            <a:pPr marL="214341" indent="-214341" algn="just"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ru-RU" sz="97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14341" indent="-214341" algn="just"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ru-RU" sz="97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tabLst>
                <a:tab pos="0" algn="l"/>
              </a:tabLst>
            </a:pPr>
            <a:endParaRPr lang="ru-RU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tabLst>
                <a:tab pos="0" algn="l"/>
              </a:tabLst>
            </a:pPr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2" descr="E:\Isken\Работа\КазТрансОйл\Медиа\pic3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08" y="1220460"/>
            <a:ext cx="1401873" cy="1155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D:\Iskendir\Сотрудники\Мои\КазТрансОйл\Медиа\pic4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92" y="2755322"/>
            <a:ext cx="1321704" cy="84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CD1BB940-C556-4CF8-837D-7337DBDA2A5F}"/>
              </a:ext>
            </a:extLst>
          </p:cNvPr>
          <p:cNvSpPr/>
          <p:nvPr/>
        </p:nvSpPr>
        <p:spPr>
          <a:xfrm>
            <a:off x="1734713" y="1220459"/>
            <a:ext cx="2210175" cy="115575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2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Протяженность Водопровода    </a:t>
            </a:r>
          </a:p>
          <a:p>
            <a:pPr algn="ctr"/>
            <a:r>
              <a:rPr lang="kk-KZ" sz="1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2 308 км.</a:t>
            </a:r>
            <a:endParaRPr lang="ru-RU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CD1BB940-C556-4CF8-837D-7337DBDA2A5F}"/>
              </a:ext>
            </a:extLst>
          </p:cNvPr>
          <p:cNvSpPr/>
          <p:nvPr/>
        </p:nvSpPr>
        <p:spPr>
          <a:xfrm>
            <a:off x="1723408" y="2615273"/>
            <a:ext cx="2210174" cy="115918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2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Водоносная станция 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kk-KZ" sz="1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ед.</a:t>
            </a:r>
            <a:endParaRPr lang="ru-RU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CD1BB940-C556-4CF8-837D-7337DBDA2A5F}"/>
              </a:ext>
            </a:extLst>
          </p:cNvPr>
          <p:cNvSpPr/>
          <p:nvPr/>
        </p:nvSpPr>
        <p:spPr>
          <a:xfrm>
            <a:off x="1734713" y="5315195"/>
            <a:ext cx="2198869" cy="113814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Насосные агрегаты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51 </a:t>
            </a:r>
            <a:r>
              <a: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ед.</a:t>
            </a:r>
            <a:endParaRPr lang="ru-RU" sz="1200" b="1" dirty="0">
              <a:solidFill>
                <a:schemeClr val="bg1"/>
              </a:solidFill>
              <a:latin typeface="Roboto Light"/>
              <a:cs typeface="Arial" panose="020B0604020202020204" pitchFamily="34" charset="0"/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CD1BB940-C556-4CF8-837D-7337DBDA2A5F}"/>
              </a:ext>
            </a:extLst>
          </p:cNvPr>
          <p:cNvSpPr/>
          <p:nvPr/>
        </p:nvSpPr>
        <p:spPr>
          <a:xfrm>
            <a:off x="4105614" y="1412775"/>
            <a:ext cx="4855760" cy="2016225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  <a:p>
            <a:pPr algn="ctr"/>
            <a:endParaRPr lang="ru-RU" sz="1200" b="1" dirty="0">
              <a:solidFill>
                <a:srgbClr val="92D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 аварий за </a:t>
            </a:r>
            <a:r>
              <a:rPr lang="kk-KZ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отчетный период</a:t>
            </a:r>
            <a:endParaRPr lang="ru-RU" sz="12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CD1BB940-C556-4CF8-837D-7337DBDA2A5F}"/>
              </a:ext>
            </a:extLst>
          </p:cNvPr>
          <p:cNvSpPr/>
          <p:nvPr/>
        </p:nvSpPr>
        <p:spPr>
          <a:xfrm>
            <a:off x="1729060" y="4022057"/>
            <a:ext cx="2221480" cy="108071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Резервуары</a:t>
            </a:r>
            <a:endParaRPr lang="ru-RU" sz="12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28 ед</a:t>
            </a:r>
            <a:r>
              <a: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6" name="Picture 2" descr="D:\Iskendir\Сотрудники\Мои\КазТрансОйл\Медиа\pic4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9" y="4106304"/>
            <a:ext cx="1541181" cy="912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809" y="5405294"/>
            <a:ext cx="1314848" cy="1052628"/>
          </a:xfrm>
          <a:prstGeom prst="rect">
            <a:avLst/>
          </a:prstGeom>
        </p:spPr>
      </p:pic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CD1BB940-C556-4CF8-837D-7337DBDA2A5F}"/>
              </a:ext>
            </a:extLst>
          </p:cNvPr>
          <p:cNvSpPr/>
          <p:nvPr/>
        </p:nvSpPr>
        <p:spPr>
          <a:xfrm>
            <a:off x="4105614" y="4176019"/>
            <a:ext cx="4855760" cy="216394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endParaRPr lang="ru-RU" sz="2000" b="1" dirty="0" smtClean="0">
              <a:solidFill>
                <a:srgbClr val="92D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200" b="1" dirty="0">
              <a:solidFill>
                <a:srgbClr val="92D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</a:t>
            </a:r>
            <a:r>
              <a:rPr lang="en-US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инцидентов за </a:t>
            </a:r>
            <a:r>
              <a:rPr lang="kk-KZ" sz="12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отчетный период</a:t>
            </a:r>
            <a:endParaRPr lang="ru-RU" sz="1200" b="1" u="sng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200" b="1" u="sng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Товариществом была проведена работа по устранению инцидентов. Простоя водовода не было. Были обеспечены качество, надежность и безопасность услуг.</a:t>
            </a:r>
            <a:endParaRPr lang="ru-RU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71708" y="130570"/>
            <a:ext cx="8165180" cy="463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Производственные показатели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деятельности </a:t>
            </a:r>
            <a:endParaRPr lang="en-US" b="1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ТОО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«Магистральный Водовод» </a:t>
            </a:r>
          </a:p>
        </p:txBody>
      </p:sp>
      <p:pic>
        <p:nvPicPr>
          <p:cNvPr id="22" name="Рисунок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511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51519" y="764704"/>
            <a:ext cx="8667285" cy="198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</a:pPr>
            <a:r>
              <a:rPr lang="kk-KZ" alt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Товарищество</a:t>
            </a:r>
            <a:r>
              <a:rPr lang="ru-RU" alt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отчетном периоде оказывало следующие регулируемые </a:t>
            </a:r>
            <a:r>
              <a:rPr lang="ru-RU" alt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услуги:</a:t>
            </a:r>
            <a:endParaRPr lang="ru-RU" sz="14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179388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услугу по подаче воды по магистральным трубопроводам;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179388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услугу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 подаче воды по магистральному трубопроводу «Кульсары-Тенгиз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  <a:p>
            <a:pPr marL="357188" indent="-179388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услугу по передаче электрической энергии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357188" indent="-179388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услугу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 производству, передаче и распределению тепловой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энергии;</a:t>
            </a:r>
          </a:p>
          <a:p>
            <a:pPr marL="357188" indent="-179388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услугу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 отводу сточных вод (поселок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Кигач,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ВНС-8 города Кульсары (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Промзона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Жылыойского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района).</a:t>
            </a:r>
          </a:p>
        </p:txBody>
      </p:sp>
      <p:sp>
        <p:nvSpPr>
          <p:cNvPr id="19" name="TextBox 7"/>
          <p:cNvSpPr txBox="1">
            <a:spLocks noChangeArrowheads="1"/>
          </p:cNvSpPr>
          <p:nvPr/>
        </p:nvSpPr>
        <p:spPr bwMode="auto">
          <a:xfrm>
            <a:off x="251520" y="3036093"/>
            <a:ext cx="8667284" cy="5246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ctr">
              <a:defRPr sz="1662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Информация по доходам от регулируемой деятельности</a:t>
            </a:r>
            <a:endParaRPr lang="kk-KZ" altLang="ru-RU" sz="1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0" name="Таблица 2">
            <a:extLst>
              <a:ext uri="{FF2B5EF4-FFF2-40B4-BE49-F238E27FC236}">
                <a16:creationId xmlns:a16="http://schemas.microsoft.com/office/drawing/2014/main" id="{1D3DB771-9590-431D-81CA-FE040A47E8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5828096"/>
              </p:ext>
            </p:extLst>
          </p:nvPr>
        </p:nvGraphicFramePr>
        <p:xfrm>
          <a:off x="251518" y="3560784"/>
          <a:ext cx="8685369" cy="28205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7267">
                  <a:extLst>
                    <a:ext uri="{9D8B030D-6E8A-4147-A177-3AD203B41FA5}">
                      <a16:colId xmlns:a16="http://schemas.microsoft.com/office/drawing/2014/main" val="3503628699"/>
                    </a:ext>
                  </a:extLst>
                </a:gridCol>
                <a:gridCol w="6494241">
                  <a:extLst>
                    <a:ext uri="{9D8B030D-6E8A-4147-A177-3AD203B41FA5}">
                      <a16:colId xmlns:a16="http://schemas.microsoft.com/office/drawing/2014/main" val="1214937824"/>
                    </a:ext>
                  </a:extLst>
                </a:gridCol>
                <a:gridCol w="1613861">
                  <a:extLst>
                    <a:ext uri="{9D8B030D-6E8A-4147-A177-3AD203B41FA5}">
                      <a16:colId xmlns:a16="http://schemas.microsoft.com/office/drawing/2014/main" val="1876162679"/>
                    </a:ext>
                  </a:extLst>
                </a:gridCol>
              </a:tblGrid>
              <a:tr h="768400">
                <a:tc>
                  <a:txBody>
                    <a:bodyPr/>
                    <a:lstStyle/>
                    <a:p>
                      <a:pPr marL="0" marR="0" lvl="0" indent="0" algn="ctr" defTabSz="91430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  <a:r>
                        <a:rPr lang="ru-RU" sz="1050" b="1" i="0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п/п</a:t>
                      </a:r>
                      <a:endParaRPr lang="ru-RU" sz="1050" b="1" i="0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0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noProof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услуги</a:t>
                      </a: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0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 за 2025 год,</a:t>
                      </a:r>
                      <a:br>
                        <a:rPr lang="ru-RU" sz="1050" b="1" i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50" b="1" i="0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тыс.тенге</a:t>
                      </a:r>
                      <a:endParaRPr lang="ru-RU" sz="1050" b="1" i="0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07" marR="91407" marT="45703" marB="45703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5916940"/>
                  </a:ext>
                </a:extLst>
              </a:tr>
              <a:tr h="33863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Услуга по подаче воды по магистральным трубопроводам</a:t>
                      </a:r>
                      <a:endParaRPr lang="en-US" sz="12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24</a:t>
                      </a:r>
                      <a:r>
                        <a:rPr lang="ru-RU" sz="1200" b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443 325,5</a:t>
                      </a:r>
                      <a:endParaRPr lang="ru-RU" sz="1200" b="0" u="none" strike="noStrike" kern="12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07" marR="91407" marT="45703" marB="45703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7723011"/>
                  </a:ext>
                </a:extLst>
              </a:tr>
              <a:tr h="39853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Услуга по подаче воды по магистральному трубопроводу «</a:t>
                      </a:r>
                      <a:r>
                        <a:rPr lang="ru-RU" sz="12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Кульсары</a:t>
                      </a:r>
                      <a:r>
                        <a:rPr lang="ru-RU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-Тенгиз»</a:t>
                      </a:r>
                      <a:endParaRPr lang="ru-RU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799 157</a:t>
                      </a:r>
                      <a:endParaRPr lang="ru-KZ" sz="12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07" marR="91407" marT="45703" marB="45703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4025444"/>
                  </a:ext>
                </a:extLst>
              </a:tr>
              <a:tr h="30914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Производство,</a:t>
                      </a:r>
                      <a:r>
                        <a:rPr lang="ru-RU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</a:t>
                      </a:r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ередача</a:t>
                      </a:r>
                      <a:r>
                        <a:rPr lang="ru-RU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</a:t>
                      </a:r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распределение тепловой энергии </a:t>
                      </a: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6 685,2</a:t>
                      </a:r>
                      <a:endParaRPr lang="ru-KZ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07" marR="91407" marT="45703" marB="45703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4849357"/>
                  </a:ext>
                </a:extLst>
              </a:tr>
              <a:tr h="30914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Передача</a:t>
                      </a:r>
                      <a:r>
                        <a:rPr lang="ru-RU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r>
                        <a:rPr lang="ru-RU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лектрической</a:t>
                      </a:r>
                      <a:r>
                        <a:rPr lang="ru-RU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энергии</a:t>
                      </a:r>
                      <a:endParaRPr lang="ru-RU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763</a:t>
                      </a:r>
                      <a:endParaRPr lang="ru-KZ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07" marR="91407" marT="45703" marB="45703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1721370"/>
                  </a:ext>
                </a:extLst>
              </a:tr>
              <a:tr h="309143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Отвод</a:t>
                      </a:r>
                      <a:r>
                        <a:rPr lang="ru-RU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сточных </a:t>
                      </a:r>
                      <a:r>
                        <a:rPr lang="ru-RU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вод </a:t>
                      </a:r>
                      <a:endParaRPr lang="ru-RU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1200" b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706,3</a:t>
                      </a:r>
                      <a:endParaRPr lang="ru-KZ" sz="1200" b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07" marR="91407" marT="45703" marB="45703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2554858"/>
                  </a:ext>
                </a:extLst>
              </a:tr>
              <a:tr h="387547"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</a:t>
                      </a:r>
                      <a:endParaRPr lang="ru-RU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2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27</a:t>
                      </a:r>
                      <a:r>
                        <a:rPr lang="ru-RU" sz="12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256 637</a:t>
                      </a:r>
                      <a:endParaRPr lang="ru-KZ" sz="12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07" marR="91407" marT="45703" marB="45703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7846867"/>
                  </a:ext>
                </a:extLst>
              </a:tr>
            </a:tbl>
          </a:graphicData>
        </a:graphic>
      </p:graphicFrame>
      <p:sp>
        <p:nvSpPr>
          <p:cNvPr id="11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1708" y="130571"/>
            <a:ext cx="8165180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Регулируемые услуги </a:t>
            </a:r>
          </a:p>
        </p:txBody>
      </p:sp>
      <p:pic>
        <p:nvPicPr>
          <p:cNvPr id="14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55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07691" y="795761"/>
            <a:ext cx="866728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В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отчетном периоде услуга по подаче воды оказывалась согласно тарифам, утвержденным приказами Департамента Комитета по регулированию естественных монополий Министерства национальной экономики Республики Казахстан по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области 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19 июня 2024 года №30-ОД утверждены тарифы и тарифная смета на подачу воды по магистральным трубопроводам с применением стимулирующего метода тарифного регулирования с вводом с </a:t>
            </a:r>
            <a:r>
              <a:rPr lang="ru-RU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 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июля 2024 </a:t>
            </a:r>
            <a:r>
              <a:rPr lang="ru-RU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 (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приказом ДКРЕМ по </a:t>
            </a:r>
            <a:r>
              <a:rPr lang="ru-RU" sz="1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области от 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ru-RU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k-KZ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марта</a:t>
            </a:r>
            <a:r>
              <a:rPr lang="ru-RU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2026 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 </a:t>
            </a:r>
            <a:r>
              <a:rPr lang="ru-RU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ru-RU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-ОД внесены 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изменения с вводом действия с </a:t>
            </a:r>
            <a:r>
              <a:rPr lang="ru-RU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 марта 2026 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года). </a:t>
            </a:r>
            <a:endParaRPr lang="ru-RU" sz="1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880861" y="3450607"/>
            <a:ext cx="1082169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57983" y="33228"/>
            <a:ext cx="8165180" cy="6594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Тариф на услугу по подаче воды по магистральным трубопроводам</a:t>
            </a:r>
          </a:p>
        </p:txBody>
      </p:sp>
      <p:pic>
        <p:nvPicPr>
          <p:cNvPr id="15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07691" y="8104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Straight Connector 7"/>
          <p:cNvCxnSpPr/>
          <p:nvPr/>
        </p:nvCxnSpPr>
        <p:spPr>
          <a:xfrm>
            <a:off x="255878" y="692696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2771960"/>
              </p:ext>
            </p:extLst>
          </p:nvPr>
        </p:nvGraphicFramePr>
        <p:xfrm>
          <a:off x="203145" y="2348878"/>
          <a:ext cx="8720018" cy="4136460"/>
        </p:xfrm>
        <a:graphic>
          <a:graphicData uri="http://schemas.openxmlformats.org/drawingml/2006/table">
            <a:tbl>
              <a:tblPr/>
              <a:tblGrid>
                <a:gridCol w="2712671">
                  <a:extLst>
                    <a:ext uri="{9D8B030D-6E8A-4147-A177-3AD203B41FA5}">
                      <a16:colId xmlns:a16="http://schemas.microsoft.com/office/drawing/2014/main" val="3809909772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3707169467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4054278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004863692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4016600725"/>
                    </a:ext>
                  </a:extLst>
                </a:gridCol>
                <a:gridCol w="1182811">
                  <a:extLst>
                    <a:ext uri="{9D8B030D-6E8A-4147-A177-3AD203B41FA5}">
                      <a16:colId xmlns:a16="http://schemas.microsoft.com/office/drawing/2014/main" val="1741564356"/>
                    </a:ext>
                  </a:extLst>
                </a:gridCol>
              </a:tblGrid>
              <a:tr h="309269">
                <a:tc gridSpan="2">
                  <a:txBody>
                    <a:bodyPr/>
                    <a:lstStyle>
                      <a:lvl1pPr marL="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17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23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35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47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588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270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19982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694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 rtl="0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 rtl="0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 rtl="0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 rtl="0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 rtl="0" fontAlgn="ctr"/>
                      <a:r>
                        <a:rPr lang="ru-RU" sz="1000" b="0" i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тенге/м3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5862774"/>
                  </a:ext>
                </a:extLst>
              </a:tr>
              <a:tr h="842861">
                <a:tc>
                  <a:txBody>
                    <a:bodyPr/>
                    <a:lstStyle>
                      <a:lvl1pPr marL="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17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23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35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47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588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270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19982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694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235" rtl="0" eaLnBrk="1" fontAlgn="ctr" latinLnBrk="0" hangingPunct="1"/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01.07.2024</a:t>
                      </a:r>
                      <a:r>
                        <a:rPr lang="ru-RU" sz="1050" b="1" i="0" u="none" strike="noStrike" kern="1200" baseline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- 30.06.2025</a:t>
                      </a:r>
                      <a:endParaRPr lang="ru-KZ" sz="105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235" rtl="0" eaLnBrk="1" fontAlgn="ctr" latinLnBrk="0" hangingPunct="1"/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01.07.2025 - 30.06.2026</a:t>
                      </a:r>
                      <a:endParaRPr lang="ru-KZ" sz="105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235" rtl="0" eaLnBrk="1" fontAlgn="ctr" latinLnBrk="0" hangingPunct="1"/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01.07.202</a:t>
                      </a:r>
                      <a:r>
                        <a:rPr lang="ru-RU" sz="1050" b="1" i="0" u="none" strike="noStrike" kern="1200" baseline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</a:t>
                      </a:r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- 30.06.2027</a:t>
                      </a:r>
                      <a:endParaRPr lang="ru-KZ" sz="105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235" rtl="0" eaLnBrk="1" fontAlgn="ctr" latinLnBrk="0" hangingPunct="1"/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01.07.2027-30.06.2028</a:t>
                      </a:r>
                      <a:endParaRPr lang="ru-KZ" sz="105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235" rtl="0" eaLnBrk="1" fontAlgn="ctr" latinLnBrk="0" hangingPunct="1"/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01.07.2028 - 30.06.2029</a:t>
                      </a:r>
                      <a:endParaRPr lang="ru-KZ" sz="105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038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768257"/>
                  </a:ext>
                </a:extLst>
              </a:tr>
              <a:tr h="362154">
                <a:tc>
                  <a:txBody>
                    <a:bodyPr/>
                    <a:lstStyle/>
                    <a:p>
                      <a:pPr marL="88900" indent="0" algn="l" rtl="0" fontAlgn="ctr"/>
                      <a:r>
                        <a:rPr lang="en-US" sz="12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Средний</a:t>
                      </a:r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тариф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892,70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981,30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1 084,92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1 214,67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1 082,42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3386784"/>
                  </a:ext>
                </a:extLst>
              </a:tr>
              <a:tr h="989568">
                <a:tc>
                  <a:txBody>
                    <a:bodyPr/>
                    <a:lstStyle>
                      <a:lvl1pPr marL="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17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23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35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47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588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270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19982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694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88900" indent="0"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Население,  бюджетные и некоммерческие организации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17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23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35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47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588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270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19982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694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30,00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01.07.2025 - 30.04.2026 - 30,00</a:t>
                      </a:r>
                      <a:b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01.05.2026 - 30.06.2026г. – 247,52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247,52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74,20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30,00</a:t>
                      </a: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8157381"/>
                  </a:ext>
                </a:extLst>
              </a:tr>
              <a:tr h="407212">
                <a:tc>
                  <a:txBody>
                    <a:bodyPr/>
                    <a:lstStyle>
                      <a:lvl1pPr marL="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17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23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35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47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588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270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19982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694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88900" indent="0" algn="l" rtl="0" fontAlgn="ctr"/>
                      <a:r>
                        <a:rPr lang="ru-RU" sz="1200" u="none" strike="noStrike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Сельхозтоваропроизводители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17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23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35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47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588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270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19982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694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100,00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100,00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100,00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100,00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100,00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3463687"/>
                  </a:ext>
                </a:extLst>
              </a:tr>
              <a:tr h="595916">
                <a:tc>
                  <a:txBody>
                    <a:bodyPr/>
                    <a:lstStyle>
                      <a:lvl1pPr marL="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17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23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35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47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588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270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19982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694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88900" indent="0"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Промышленные предприятия и другие коммерческие организации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17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23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35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47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588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270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19982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694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</a:t>
                      </a:r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127,50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1 277,31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1 327,32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1 377,32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12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427,31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0616941"/>
                  </a:ext>
                </a:extLst>
              </a:tr>
              <a:tr h="515873">
                <a:tc>
                  <a:txBody>
                    <a:bodyPr/>
                    <a:lstStyle>
                      <a:lvl1pPr marL="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17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23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35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47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588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270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19982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694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88900" indent="0"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Нефтегазодобывающие предприятия 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17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23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35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47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588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270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19982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694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2 472,99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2 922,90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3 130,33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4 132,03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3 521,41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63072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753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4308361"/>
              </p:ext>
            </p:extLst>
          </p:nvPr>
        </p:nvGraphicFramePr>
        <p:xfrm>
          <a:off x="269602" y="624094"/>
          <a:ext cx="8667286" cy="3680912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4258477">
                  <a:extLst>
                    <a:ext uri="{9D8B030D-6E8A-4147-A177-3AD203B41FA5}">
                      <a16:colId xmlns:a16="http://schemas.microsoft.com/office/drawing/2014/main" val="1214403513"/>
                    </a:ext>
                  </a:extLst>
                </a:gridCol>
                <a:gridCol w="1954312">
                  <a:extLst>
                    <a:ext uri="{9D8B030D-6E8A-4147-A177-3AD203B41FA5}">
                      <a16:colId xmlns:a16="http://schemas.microsoft.com/office/drawing/2014/main" val="3129136375"/>
                    </a:ext>
                  </a:extLst>
                </a:gridCol>
                <a:gridCol w="1202654">
                  <a:extLst>
                    <a:ext uri="{9D8B030D-6E8A-4147-A177-3AD203B41FA5}">
                      <a16:colId xmlns:a16="http://schemas.microsoft.com/office/drawing/2014/main" val="1288057806"/>
                    </a:ext>
                  </a:extLst>
                </a:gridCol>
                <a:gridCol w="1251843">
                  <a:extLst>
                    <a:ext uri="{9D8B030D-6E8A-4147-A177-3AD203B41FA5}">
                      <a16:colId xmlns:a16="http://schemas.microsoft.com/office/drawing/2014/main" val="2630384020"/>
                    </a:ext>
                  </a:extLst>
                </a:gridCol>
              </a:tblGrid>
              <a:tr h="12384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Группа </a:t>
                      </a:r>
                      <a:r>
                        <a:rPr lang="ru-RU" sz="105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потребителей</a:t>
                      </a:r>
                      <a:endParaRPr lang="ru-RU" sz="105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Принято уполномоченным органом объем поставленных услуг</a:t>
                      </a:r>
                      <a:r>
                        <a:rPr lang="ru-RU" sz="10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тыс.м³</a:t>
                      </a:r>
                      <a:endParaRPr lang="ru-RU" sz="105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 факту </a:t>
                      </a:r>
                      <a:br>
                        <a:rPr lang="ru-RU" sz="10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r>
                        <a:rPr lang="ru-RU" sz="1050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июля 2025 года по март 2026 года</a:t>
                      </a:r>
                      <a:r>
                        <a:rPr lang="ru-RU" sz="10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тыс.м³</a:t>
                      </a:r>
                      <a:endParaRPr lang="ru-RU" sz="105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Отклонение, тыс.м³</a:t>
                      </a:r>
                      <a:endParaRPr lang="ru-RU" sz="105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88523"/>
                  </a:ext>
                </a:extLst>
              </a:tr>
              <a:tr h="8730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Население,  бюджетные и некоммерческие организации, а также другие предприятия, оказывающие коммунальные услуги населению, бюджетным и некоммерческим организациям</a:t>
                      </a:r>
                      <a:endParaRPr lang="ru-RU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28 966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11 154</a:t>
                      </a:r>
                      <a:endParaRPr lang="ru-RU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- 17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812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7103683"/>
                  </a:ext>
                </a:extLst>
              </a:tr>
              <a:tr h="402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Сельскохозяйственный товаропроизводитель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502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263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- 239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9170311"/>
                  </a:ext>
                </a:extLst>
              </a:tr>
              <a:tr h="4477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Промышленные предприятия и другие коммерческие организации</a:t>
                      </a:r>
                      <a:endParaRPr lang="ru-RU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8 719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103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- 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6 616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1159716"/>
                  </a:ext>
                </a:extLst>
              </a:tr>
              <a:tr h="3775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Нефтегазодобывающие предприятия </a:t>
                      </a:r>
                      <a:endParaRPr lang="ru-RU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468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203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- 6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265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6983728"/>
                  </a:ext>
                </a:extLst>
              </a:tr>
              <a:tr h="3412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Итого</a:t>
                      </a:r>
                      <a:endParaRPr lang="ru-RU" sz="12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49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654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18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723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- 30 932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3090297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17405" y="4482796"/>
            <a:ext cx="8701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отчетном периоде объем оказанных услуг составил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US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723</a:t>
            </a:r>
            <a:r>
              <a:rPr lang="en-US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тыс.м³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что на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30 932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тыс.м³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или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US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ниже годового объема, утвержденного в тарифной смете. Фактические объемы показаны за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девять месяцев.</a:t>
            </a:r>
            <a:endParaRPr lang="ru-RU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Фактический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объем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поставки воды за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месяцев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составил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18 723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м3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из них: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9263" lvl="0" indent="-285750" algn="just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59,57%</a:t>
            </a:r>
            <a:r>
              <a:rPr lang="ru-RU" sz="14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14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- коммунальные предприятия, население, бюджетные организации;</a:t>
            </a:r>
            <a:endParaRPr lang="en-US" sz="1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449263" lvl="0" indent="-285750" algn="just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27,79%</a:t>
            </a:r>
            <a:r>
              <a:rPr lang="ru-RU" sz="14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14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- нефтегазодобывающие компании;</a:t>
            </a:r>
            <a:endParaRPr lang="en-US" sz="1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449263" lvl="0" indent="-285750" algn="just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11,23%</a:t>
            </a:r>
            <a:r>
              <a:rPr lang="ru-RU" sz="14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- промышленные предприятия;</a:t>
            </a:r>
            <a:endParaRPr lang="en-US" sz="1400" dirty="0" smtClean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449263" indent="-285750" algn="just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1,41%</a:t>
            </a:r>
            <a:r>
              <a:rPr lang="ru-RU" sz="14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  </a:t>
            </a:r>
            <a:r>
              <a:rPr lang="ru-RU" sz="14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- с</a:t>
            </a:r>
            <a:r>
              <a:rPr lang="ru-RU" sz="14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ельскохозяйственный </a:t>
            </a:r>
            <a:r>
              <a:rPr lang="ru-RU" sz="14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товаропроизводитель</a:t>
            </a:r>
            <a:r>
              <a:rPr lang="ru-RU" sz="14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</a:t>
            </a:r>
            <a:endParaRPr lang="ru-RU" sz="1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1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71708" y="130571"/>
            <a:ext cx="8165180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II.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Объемы подачи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воды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01.07.2025 - 31.03.2026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Straight Connector 7"/>
          <p:cNvCxnSpPr/>
          <p:nvPr/>
        </p:nvCxnSpPr>
        <p:spPr>
          <a:xfrm>
            <a:off x="251520" y="577677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13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0724" y="5169581"/>
            <a:ext cx="85952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Освоение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затрат по услуге по подаче воды составило 26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819 378,03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тыс.тенге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, исполнение </a:t>
            </a:r>
            <a:r>
              <a:rPr lang="ru-RU" sz="1200">
                <a:latin typeface="Arial" panose="020B0604020202020204" pitchFamily="34" charset="0"/>
                <a:cs typeface="Arial" panose="020B0604020202020204" pitchFamily="34" charset="0"/>
              </a:rPr>
              <a:t>составила </a:t>
            </a:r>
            <a:r>
              <a:rPr lang="ru-RU" sz="1200" smtClean="0">
                <a:latin typeface="Arial" panose="020B0604020202020204" pitchFamily="34" charset="0"/>
                <a:cs typeface="Arial" panose="020B0604020202020204" pitchFamily="34" charset="0"/>
              </a:rPr>
              <a:t>99%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 предусмотренных в тарифной смете, утвержденным приказами Департамента Комитета по регулированию естественных монополий Министерства национальной экономики Республики Казахстан по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области (далее – Департамент) №62-ОД от 01.10.2024 года. </a:t>
            </a:r>
            <a:endParaRPr lang="ru-RU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Доход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 оказания услуг был утвержден Департаментом в размере 35 952 130,52 тыс. тенге, при этом фактический доход составил 23 198 750,60 тыс. тенге. Снижение дохода обусловлено уменьшением фактического потребления воды потребителями.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9490658"/>
              </p:ext>
            </p:extLst>
          </p:nvPr>
        </p:nvGraphicFramePr>
        <p:xfrm>
          <a:off x="312937" y="809508"/>
          <a:ext cx="8603064" cy="434415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3174">
                  <a:extLst>
                    <a:ext uri="{9D8B030D-6E8A-4147-A177-3AD203B41FA5}">
                      <a16:colId xmlns:a16="http://schemas.microsoft.com/office/drawing/2014/main" val="1365355387"/>
                    </a:ext>
                  </a:extLst>
                </a:gridCol>
                <a:gridCol w="3426198">
                  <a:extLst>
                    <a:ext uri="{9D8B030D-6E8A-4147-A177-3AD203B41FA5}">
                      <a16:colId xmlns:a16="http://schemas.microsoft.com/office/drawing/2014/main" val="2095054899"/>
                    </a:ext>
                  </a:extLst>
                </a:gridCol>
                <a:gridCol w="786474">
                  <a:extLst>
                    <a:ext uri="{9D8B030D-6E8A-4147-A177-3AD203B41FA5}">
                      <a16:colId xmlns:a16="http://schemas.microsoft.com/office/drawing/2014/main" val="1819125449"/>
                    </a:ext>
                  </a:extLst>
                </a:gridCol>
                <a:gridCol w="1259998">
                  <a:extLst>
                    <a:ext uri="{9D8B030D-6E8A-4147-A177-3AD203B41FA5}">
                      <a16:colId xmlns:a16="http://schemas.microsoft.com/office/drawing/2014/main" val="2313534105"/>
                    </a:ext>
                  </a:extLst>
                </a:gridCol>
                <a:gridCol w="1539816">
                  <a:extLst>
                    <a:ext uri="{9D8B030D-6E8A-4147-A177-3AD203B41FA5}">
                      <a16:colId xmlns:a16="http://schemas.microsoft.com/office/drawing/2014/main" val="208763354"/>
                    </a:ext>
                  </a:extLst>
                </a:gridCol>
                <a:gridCol w="1227404">
                  <a:extLst>
                    <a:ext uri="{9D8B030D-6E8A-4147-A177-3AD203B41FA5}">
                      <a16:colId xmlns:a16="http://schemas.microsoft.com/office/drawing/2014/main" val="4113804029"/>
                    </a:ext>
                  </a:extLst>
                </a:gridCol>
              </a:tblGrid>
              <a:tr h="819292"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показателей</a:t>
                      </a:r>
                      <a:endParaRPr lang="ru-RU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 defTabSz="685800" rtl="0" eaLnBrk="1" fontAlgn="ctr" latinLnBrk="0" hangingPunct="1"/>
                      <a:endParaRPr lang="ru-RU" sz="1050" b="1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 изм.</a:t>
                      </a:r>
                      <a:endParaRPr lang="ru-RU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 defTabSz="685800" rtl="0" eaLnBrk="1" fontAlgn="ctr" latinLnBrk="0" hangingPunct="1"/>
                      <a:endParaRPr lang="ru-RU" sz="1200" b="1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приказом ДКРЕМ №62-ОД от 01.10.2024</a:t>
                      </a:r>
                      <a:r>
                        <a:rPr lang="ru-RU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Фактически сложившиеся показатели тарифной сметы за 1</a:t>
                      </a:r>
                      <a:r>
                        <a:rPr lang="ru-RU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отчетный период</a:t>
                      </a:r>
                      <a:endParaRPr lang="ru-RU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Отклонение</a:t>
                      </a:r>
                    </a:p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</a:t>
                      </a: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процентах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714803"/>
                  </a:ext>
                </a:extLst>
              </a:tr>
              <a:tr h="2595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Контролируемые операционные расходы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10 654 636,35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571 705,01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9%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710588"/>
                  </a:ext>
                </a:extLst>
              </a:tr>
              <a:tr h="3037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Неконтролируемые расходы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7 809 534,80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190 583,46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-21%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3238526"/>
                  </a:ext>
                </a:extLst>
              </a:tr>
              <a:tr h="3037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Амортизация,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в том числе: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8 493 037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9 057 089,56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7%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139857"/>
                  </a:ext>
                </a:extLst>
              </a:tr>
              <a:tr h="3037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3.1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Учтенная в инвестиционной программе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8 493 037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8 493 037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7063468"/>
                  </a:ext>
                </a:extLst>
              </a:tr>
              <a:tr h="7400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Допустимая прибыль (до выплаты вознаграждения за эффективность), в том числе: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8 994 922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228 257,26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3%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9060147"/>
                  </a:ext>
                </a:extLst>
              </a:tr>
              <a:tr h="3037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4.1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отнесенная к инвестиционной программе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194 057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194 057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433504"/>
                  </a:ext>
                </a:extLst>
              </a:tr>
              <a:tr h="3037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4.2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вознаграждение за эффективность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9 034 200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9 034 200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6625226"/>
                  </a:ext>
                </a:extLst>
              </a:tr>
              <a:tr h="3037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4.3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необоснованно полученный доход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233 335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0897446"/>
                  </a:ext>
                </a:extLst>
              </a:tr>
              <a:tr h="3037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Всего доходов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kumimoji="0" lang="ru-RU" sz="1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35 952 130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23 198 750,60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-35,5%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6199377"/>
                  </a:ext>
                </a:extLst>
              </a:tr>
              <a:tr h="3037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Объем предоставленных услуг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 м3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40 273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26 328,68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-34,6%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2378652"/>
                  </a:ext>
                </a:extLst>
              </a:tr>
            </a:tbl>
          </a:graphicData>
        </a:graphic>
      </p:graphicFrame>
      <p:sp>
        <p:nvSpPr>
          <p:cNvPr id="11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1708" y="130570"/>
            <a:ext cx="8165180" cy="6043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Исполнение тарифной сметы на услуги по подаче воды </a:t>
            </a:r>
            <a:endParaRPr lang="en-US" b="1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магистральным трубопроводам за 1 отчетный период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076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9603" y="5245959"/>
            <a:ext cx="8667284" cy="1554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Освоение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затрат по услуге по подаче воды составило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396 068,60</a:t>
            </a:r>
            <a:r>
              <a:rPr lang="en-US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тыс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. тенге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, что на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k-KZ" sz="1200" dirty="0">
                <a:latin typeface="Arial" panose="020B0604020202020204" pitchFamily="34" charset="0"/>
                <a:cs typeface="Arial" panose="020B0604020202020204" pitchFamily="34" charset="0"/>
              </a:rPr>
              <a:t>меньше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затрат предусмотренных в тарифной смете, утвержденным приказами Департамента Комитета по регулированию естественных монополий Министерства национальной экономики Республики Казахстан по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области (далее – Департамент)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№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-ОД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20.03.2026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года. Поэтому фактические затраты показаны за девять месяцев с июля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2025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года по март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2026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года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Доход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 оказания услуги при утвержденной сумме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48 725 864,73 тыс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. тенге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составил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18 132 643,49 тыс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. тенге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, что на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-62,8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kk-KZ" sz="1200" dirty="0">
                <a:latin typeface="Arial" panose="020B0604020202020204" pitchFamily="34" charset="0"/>
                <a:cs typeface="Arial" panose="020B0604020202020204" pitchFamily="34" charset="0"/>
              </a:rPr>
              <a:t>меньше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затрат предусмотренных в тарифной смете.</a:t>
            </a:r>
          </a:p>
          <a:p>
            <a:pPr algn="just"/>
            <a:endParaRPr lang="ru-RU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1708" y="91913"/>
            <a:ext cx="8165180" cy="5807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Исполнение тарифной сметы на услуги по подаче воды по магистральным трубопроводам за отчетный период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7"/>
          <p:cNvCxnSpPr/>
          <p:nvPr/>
        </p:nvCxnSpPr>
        <p:spPr>
          <a:xfrm>
            <a:off x="269603" y="692696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7048275"/>
              </p:ext>
            </p:extLst>
          </p:nvPr>
        </p:nvGraphicFramePr>
        <p:xfrm>
          <a:off x="333824" y="718921"/>
          <a:ext cx="8603064" cy="45270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3174">
                  <a:extLst>
                    <a:ext uri="{9D8B030D-6E8A-4147-A177-3AD203B41FA5}">
                      <a16:colId xmlns:a16="http://schemas.microsoft.com/office/drawing/2014/main" val="1365355387"/>
                    </a:ext>
                  </a:extLst>
                </a:gridCol>
                <a:gridCol w="3426198">
                  <a:extLst>
                    <a:ext uri="{9D8B030D-6E8A-4147-A177-3AD203B41FA5}">
                      <a16:colId xmlns:a16="http://schemas.microsoft.com/office/drawing/2014/main" val="2095054899"/>
                    </a:ext>
                  </a:extLst>
                </a:gridCol>
                <a:gridCol w="808844">
                  <a:extLst>
                    <a:ext uri="{9D8B030D-6E8A-4147-A177-3AD203B41FA5}">
                      <a16:colId xmlns:a16="http://schemas.microsoft.com/office/drawing/2014/main" val="1819125449"/>
                    </a:ext>
                  </a:extLst>
                </a:gridCol>
                <a:gridCol w="1237628">
                  <a:extLst>
                    <a:ext uri="{9D8B030D-6E8A-4147-A177-3AD203B41FA5}">
                      <a16:colId xmlns:a16="http://schemas.microsoft.com/office/drawing/2014/main" val="2313534105"/>
                    </a:ext>
                  </a:extLst>
                </a:gridCol>
                <a:gridCol w="1539816">
                  <a:extLst>
                    <a:ext uri="{9D8B030D-6E8A-4147-A177-3AD203B41FA5}">
                      <a16:colId xmlns:a16="http://schemas.microsoft.com/office/drawing/2014/main" val="208763354"/>
                    </a:ext>
                  </a:extLst>
                </a:gridCol>
                <a:gridCol w="1227404">
                  <a:extLst>
                    <a:ext uri="{9D8B030D-6E8A-4147-A177-3AD203B41FA5}">
                      <a16:colId xmlns:a16="http://schemas.microsoft.com/office/drawing/2014/main" val="4113804029"/>
                    </a:ext>
                  </a:extLst>
                </a:gridCol>
              </a:tblGrid>
              <a:tr h="819292"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показателей</a:t>
                      </a:r>
                      <a:endParaRPr lang="ru-RU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 defTabSz="685800" rtl="0" eaLnBrk="1" fontAlgn="ctr" latinLnBrk="0" hangingPunct="1"/>
                      <a:endParaRPr lang="ru-RU" sz="1050" b="1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 изм.</a:t>
                      </a:r>
                      <a:endParaRPr lang="ru-RU" sz="105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 defTabSz="685800" rtl="0" eaLnBrk="1" fontAlgn="ctr" latinLnBrk="0" hangingPunct="1"/>
                      <a:endParaRPr lang="ru-RU" sz="1050" b="1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приказом ДКРЕМ №9-ОД от 20.03.2026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Фактически сложившиеся показатели тарифной сметы с</a:t>
                      </a:r>
                      <a:r>
                        <a:rPr lang="ru-RU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июля 2025г по март 2026 года</a:t>
                      </a:r>
                      <a:endParaRPr lang="ru-RU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Отклонение</a:t>
                      </a:r>
                    </a:p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</a:t>
                      </a: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процентах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714803"/>
                  </a:ext>
                </a:extLst>
              </a:tr>
              <a:tr h="2595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Контролируемые операционные расходы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13 866 884,06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969 403,10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-US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8%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710588"/>
                  </a:ext>
                </a:extLst>
              </a:tr>
              <a:tr h="3037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Неконтролируемые расходы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8 188 591,63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4 779 015,39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-42%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3238526"/>
                  </a:ext>
                </a:extLst>
              </a:tr>
              <a:tr h="3037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Амортизация,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в том числе: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8 791 789,10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7 647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650,11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-13%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139857"/>
                  </a:ext>
                </a:extLst>
              </a:tr>
              <a:tr h="3037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3.1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Учтенная в инвестиционной программе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8 493 037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8 493 037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7063468"/>
                  </a:ext>
                </a:extLst>
              </a:tr>
              <a:tr h="7400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Допустимая прибыль (до выплаты вознаграждения за эффективность), в том числе: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17 878 599,94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17 878 599,94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9060147"/>
                  </a:ext>
                </a:extLst>
              </a:tr>
              <a:tr h="3037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4.1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отнесенная к инвестиционной программе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5 694 109,94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5 694 109,94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433504"/>
                  </a:ext>
                </a:extLst>
              </a:tr>
              <a:tr h="3037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4.2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вознаграждение за эффективность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12 184 490,00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12 184 490,00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6625226"/>
                  </a:ext>
                </a:extLst>
              </a:tr>
              <a:tr h="3037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4.3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необоснованно полученный доход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0897446"/>
                  </a:ext>
                </a:extLst>
              </a:tr>
              <a:tr h="3037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Всего доходов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тыс.тенге</a:t>
                      </a:r>
                      <a:endParaRPr kumimoji="0" lang="ru-RU" sz="1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48 725 864,73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18 132 643,49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-62,8%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6199377"/>
                  </a:ext>
                </a:extLst>
              </a:tr>
              <a:tr h="3037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Объем предоставленных услуг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 м3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49 654,34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18 722,56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-62,3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23786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579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71708" y="130570"/>
            <a:ext cx="8165180" cy="499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Тариф на регулируемую услугу по подаче воды по магистральному трубопроводу «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Кульсары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-Тенгиз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k-KZ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kk-KZ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апреля 2025 года </a:t>
            </a:r>
            <a:r>
              <a:rPr lang="kk-KZ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kk-KZ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март 2026 </a:t>
            </a:r>
            <a:r>
              <a:rPr lang="kk-KZ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236277" y="476672"/>
            <a:ext cx="8705978" cy="19442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    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отчетном периоде на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регулируемую услугу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подаче воды по магистральному трубопроводу «Кульсары-Тенгиз» оказывалась согласно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тарифам, утвержденным приказом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Департамента Комитета по регулированию естественных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монополий Министерства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национальной экономики Республики Казахстан по </a:t>
            </a:r>
            <a:r>
              <a:rPr lang="ru-RU" sz="1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области №20-ОД от 28 февраля 2023 года с вводом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действие с 01 апреля 2023 года. </a:t>
            </a:r>
          </a:p>
          <a:p>
            <a:pPr algn="just"/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Тариф на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регулируемую услугу по подаче воды по магистральному трубопроводу «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Кульсары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-Тенгиз» в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размере – 747,48 тенге/м3 (без учета НДС).</a:t>
            </a:r>
            <a:endParaRPr lang="ru-RU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sz="1600" dirty="0">
              <a:solidFill>
                <a:schemeClr val="tx1"/>
              </a:solidFill>
              <a:latin typeface="Roboto Light"/>
              <a:cs typeface="Arial" panose="020B0604020202020204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24430"/>
              </p:ext>
            </p:extLst>
          </p:nvPr>
        </p:nvGraphicFramePr>
        <p:xfrm>
          <a:off x="262360" y="1948646"/>
          <a:ext cx="8544832" cy="40008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6916">
                  <a:extLst>
                    <a:ext uri="{9D8B030D-6E8A-4147-A177-3AD203B41FA5}">
                      <a16:colId xmlns:a16="http://schemas.microsoft.com/office/drawing/2014/main" val="1439812403"/>
                    </a:ext>
                  </a:extLst>
                </a:gridCol>
                <a:gridCol w="2614383">
                  <a:extLst>
                    <a:ext uri="{9D8B030D-6E8A-4147-A177-3AD203B41FA5}">
                      <a16:colId xmlns:a16="http://schemas.microsoft.com/office/drawing/2014/main" val="1085321441"/>
                    </a:ext>
                  </a:extLst>
                </a:gridCol>
                <a:gridCol w="818954">
                  <a:extLst>
                    <a:ext uri="{9D8B030D-6E8A-4147-A177-3AD203B41FA5}">
                      <a16:colId xmlns:a16="http://schemas.microsoft.com/office/drawing/2014/main" val="3644179323"/>
                    </a:ext>
                  </a:extLst>
                </a:gridCol>
                <a:gridCol w="1794475">
                  <a:extLst>
                    <a:ext uri="{9D8B030D-6E8A-4147-A177-3AD203B41FA5}">
                      <a16:colId xmlns:a16="http://schemas.microsoft.com/office/drawing/2014/main" val="2304747440"/>
                    </a:ext>
                  </a:extLst>
                </a:gridCol>
                <a:gridCol w="1693771">
                  <a:extLst>
                    <a:ext uri="{9D8B030D-6E8A-4147-A177-3AD203B41FA5}">
                      <a16:colId xmlns:a16="http://schemas.microsoft.com/office/drawing/2014/main" val="3686582119"/>
                    </a:ext>
                  </a:extLst>
                </a:gridCol>
                <a:gridCol w="1106333">
                  <a:extLst>
                    <a:ext uri="{9D8B030D-6E8A-4147-A177-3AD203B41FA5}">
                      <a16:colId xmlns:a16="http://schemas.microsoft.com/office/drawing/2014/main" val="652946685"/>
                    </a:ext>
                  </a:extLst>
                </a:gridCol>
              </a:tblGrid>
              <a:tr h="9645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показателей*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 изм.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приказом ДКРЕМ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№20-ОД </a:t>
                      </a: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28.02.2023г</a:t>
                      </a: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                     Фактически сложившиеся показатели тарифной сметы с апреля</a:t>
                      </a:r>
                      <a:r>
                        <a:rPr lang="ru-RU" sz="105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5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 года по март 2026 </a:t>
                      </a:r>
                      <a:r>
                        <a:rPr lang="ru-RU" sz="105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года</a:t>
                      </a: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Отклонение (%)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695553"/>
                  </a:ext>
                </a:extLst>
              </a:tr>
              <a:tr h="30514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производство товаров и предоставление услуг, всего, в том числе: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</a:t>
                      </a:r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252 974,39  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1 627</a:t>
                      </a:r>
                      <a:r>
                        <a:rPr lang="ru-RU" sz="9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356,89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324738"/>
                  </a:ext>
                </a:extLst>
              </a:tr>
              <a:tr h="1475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Материальные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затраты, всего, в том числе: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143</a:t>
                      </a:r>
                      <a:r>
                        <a:rPr lang="ru-RU" sz="9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826,85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694002"/>
                  </a:ext>
                </a:extLst>
              </a:tr>
              <a:tr h="16181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Сырье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материалы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   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   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1942869"/>
                  </a:ext>
                </a:extLst>
              </a:tr>
              <a:tr h="16181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1.2.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Топливо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   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   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8866292"/>
                  </a:ext>
                </a:extLst>
              </a:tr>
              <a:tr h="16181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1.3.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Энергия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143</a:t>
                      </a:r>
                      <a:r>
                        <a:rPr lang="ru-RU" sz="900" b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826,85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9498033"/>
                  </a:ext>
                </a:extLst>
              </a:tr>
              <a:tr h="16181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Амортизация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1 252 974,39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1 457</a:t>
                      </a:r>
                      <a:r>
                        <a:rPr lang="ru-RU" sz="9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169,50</a:t>
                      </a:r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16%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1875730"/>
                  </a:ext>
                </a:extLst>
              </a:tr>
              <a:tr h="16181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Охрана труда и техника безопасности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100,00 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2854783"/>
                  </a:ext>
                </a:extLst>
              </a:tr>
              <a:tr h="3137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Другие затраты</a:t>
                      </a:r>
                      <a:r>
                        <a:rPr lang="ru-RU" sz="900" b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(услуги сторонних   организаций)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26</a:t>
                      </a:r>
                      <a:r>
                        <a:rPr lang="ru-RU" sz="9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260,54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7785132"/>
                  </a:ext>
                </a:extLst>
              </a:tr>
              <a:tr h="1618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периода,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441 </a:t>
                      </a:r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650,32  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413</a:t>
                      </a:r>
                      <a:r>
                        <a:rPr lang="ru-RU" sz="9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811,61</a:t>
                      </a:r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-6%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7377070"/>
                  </a:ext>
                </a:extLst>
              </a:tr>
              <a:tr h="16181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Прочие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441 650,32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413</a:t>
                      </a:r>
                      <a:r>
                        <a:rPr lang="ru-RU" sz="9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811,61</a:t>
                      </a:r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-6%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256710"/>
                  </a:ext>
                </a:extLst>
              </a:tr>
              <a:tr h="16281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.1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налоги и другие выплаты в бюджет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441 650,32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413</a:t>
                      </a:r>
                      <a:r>
                        <a:rPr lang="ru-RU" sz="900" b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811,61</a:t>
                      </a:r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-6%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1306612"/>
                  </a:ext>
                </a:extLst>
              </a:tr>
              <a:tr h="1618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</a:t>
                      </a:r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694 624,71  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9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041 168,50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6498790"/>
                  </a:ext>
                </a:extLst>
              </a:tr>
              <a:tr h="1618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Прибыль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ru-RU" sz="900" b="1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665 263,37</a:t>
                      </a:r>
                      <a:r>
                        <a:rPr lang="ru-RU" sz="9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178467"/>
                  </a:ext>
                </a:extLst>
              </a:tr>
              <a:tr h="1664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доходов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1 694 624,71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1 375</a:t>
                      </a:r>
                      <a:r>
                        <a:rPr lang="ru-RU" sz="9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905,12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-19%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4580826"/>
                  </a:ext>
                </a:extLst>
              </a:tr>
              <a:tr h="1618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оказываемых услуг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м3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2 267,11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900" b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840,73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-19%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4259009"/>
                  </a:ext>
                </a:extLst>
              </a:tr>
              <a:tr h="1618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Тариф </a:t>
                      </a:r>
                      <a:r>
                        <a:rPr lang="ru-RU" sz="9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среднеотпускной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тенге/м3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747,48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747,48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991342"/>
                  </a:ext>
                </a:extLst>
              </a:tr>
            </a:tbl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183592" y="5985043"/>
            <a:ext cx="86368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    Освоение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затрат по услуге по подаче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воды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по магистральному трубопроводу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Кульсары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-Тенгиз» составило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2 041 168,50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тыс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тенге.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Доход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 оказания услуги при утвержденной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сумме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1 694 624,71 тыс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. тенге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составил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1 375 905,12 тыс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. тенге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, что на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-19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kk-KZ" sz="1200" dirty="0">
                <a:latin typeface="Arial" panose="020B0604020202020204" pitchFamily="34" charset="0"/>
                <a:cs typeface="Arial" panose="020B0604020202020204" pitchFamily="34" charset="0"/>
              </a:rPr>
              <a:t>меньше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затрат предусмотренных в тарифной смете.</a:t>
            </a:r>
          </a:p>
          <a:p>
            <a:pPr algn="just"/>
            <a:endParaRPr lang="ru-RU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83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61953" y="6489140"/>
            <a:ext cx="8600778" cy="304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12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</a:t>
            </a:r>
            <a:r>
              <a:rPr lang="ru-RU" sz="12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Утвержденный доход 4 565,84 тыс</a:t>
            </a:r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ru-RU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тенге. Факт составил 4 763,04 тыс</a:t>
            </a:r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ru-RU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тенге. </a:t>
            </a:r>
            <a:endParaRPr lang="ru-RU" sz="1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522321"/>
              </p:ext>
            </p:extLst>
          </p:nvPr>
        </p:nvGraphicFramePr>
        <p:xfrm>
          <a:off x="267984" y="1436562"/>
          <a:ext cx="8708259" cy="505016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5054">
                  <a:extLst>
                    <a:ext uri="{9D8B030D-6E8A-4147-A177-3AD203B41FA5}">
                      <a16:colId xmlns:a16="http://schemas.microsoft.com/office/drawing/2014/main" val="2439584069"/>
                    </a:ext>
                  </a:extLst>
                </a:gridCol>
                <a:gridCol w="3278512">
                  <a:extLst>
                    <a:ext uri="{9D8B030D-6E8A-4147-A177-3AD203B41FA5}">
                      <a16:colId xmlns:a16="http://schemas.microsoft.com/office/drawing/2014/main" val="3142782365"/>
                    </a:ext>
                  </a:extLst>
                </a:gridCol>
                <a:gridCol w="866533">
                  <a:extLst>
                    <a:ext uri="{9D8B030D-6E8A-4147-A177-3AD203B41FA5}">
                      <a16:colId xmlns:a16="http://schemas.microsoft.com/office/drawing/2014/main" val="509966213"/>
                    </a:ext>
                  </a:extLst>
                </a:gridCol>
                <a:gridCol w="1449864">
                  <a:extLst>
                    <a:ext uri="{9D8B030D-6E8A-4147-A177-3AD203B41FA5}">
                      <a16:colId xmlns:a16="http://schemas.microsoft.com/office/drawing/2014/main" val="3365809653"/>
                    </a:ext>
                  </a:extLst>
                </a:gridCol>
                <a:gridCol w="1525459">
                  <a:extLst>
                    <a:ext uri="{9D8B030D-6E8A-4147-A177-3AD203B41FA5}">
                      <a16:colId xmlns:a16="http://schemas.microsoft.com/office/drawing/2014/main" val="1346358728"/>
                    </a:ext>
                  </a:extLst>
                </a:gridCol>
                <a:gridCol w="1062837">
                  <a:extLst>
                    <a:ext uri="{9D8B030D-6E8A-4147-A177-3AD203B41FA5}">
                      <a16:colId xmlns:a16="http://schemas.microsoft.com/office/drawing/2014/main" val="2190871253"/>
                    </a:ext>
                  </a:extLst>
                </a:gridCol>
              </a:tblGrid>
              <a:tr h="5304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показателей*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 измерения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приказом ДКРЕМ </a:t>
                      </a:r>
                      <a:b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№70-ОД </a:t>
                      </a: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11.11.2024г</a:t>
                      </a: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Фактически сложившиеся показатели тарифной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сметы</a:t>
                      </a:r>
                      <a:r>
                        <a:rPr lang="en-US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kk-KZ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</a:t>
                      </a:r>
                      <a:r>
                        <a:rPr lang="kk-KZ" sz="105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2025 год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Отклонение</a:t>
                      </a:r>
                      <a:b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 процентах              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6250620"/>
                  </a:ext>
                </a:extLst>
              </a:tr>
              <a:tr h="32282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производство товаров и предоставление услуг,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4 565,84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7 388,41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62%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3860104"/>
                  </a:ext>
                </a:extLst>
              </a:tr>
              <a:tr h="3293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Материальные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10,11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37,25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268%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5140106"/>
                  </a:ext>
                </a:extLst>
              </a:tr>
              <a:tr h="3293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1.1.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сырье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материалы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</a:t>
                      </a:r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10,11   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37,25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268%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1978789"/>
                  </a:ext>
                </a:extLst>
              </a:tr>
              <a:tr h="2511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оплату труда,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4 551,24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7 315,58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61%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7573888"/>
                  </a:ext>
                </a:extLst>
              </a:tr>
              <a:tr h="1861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том числе: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0338419"/>
                  </a:ext>
                </a:extLst>
              </a:tr>
              <a:tr h="1857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2.1.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заработная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плата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ru-RU" sz="9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4 080,00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6 396,32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57%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8516211"/>
                  </a:ext>
                </a:extLst>
              </a:tr>
              <a:tr h="197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2.2.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социальный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налог и соц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отчисления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348,84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744,60  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113%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5142574"/>
                  </a:ext>
                </a:extLst>
              </a:tr>
              <a:tr h="1641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2.3.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ОСМС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122,40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174,66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43%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727536"/>
                  </a:ext>
                </a:extLst>
              </a:tr>
              <a:tr h="1636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Амортизация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</a:t>
                      </a:r>
                      <a:r>
                        <a:rPr lang="ru-RU" sz="900" b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               </a:t>
                      </a:r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-   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7701846"/>
                  </a:ext>
                </a:extLst>
              </a:tr>
              <a:tr h="1636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Прочие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4,49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35,57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692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811270"/>
                  </a:ext>
                </a:extLst>
              </a:tr>
              <a:tr h="1857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4.1.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трахование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4,18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28,85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590%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8739808"/>
                  </a:ext>
                </a:extLst>
              </a:tr>
              <a:tr h="1845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4.2.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охрана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труда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0,31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6,72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2068%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6769553"/>
                  </a:ext>
                </a:extLst>
              </a:tr>
              <a:tr h="19669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4 565,84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kk-KZ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</a:t>
                      </a:r>
                      <a:r>
                        <a:rPr lang="kk-KZ" sz="9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388,41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62%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1882146"/>
                  </a:ext>
                </a:extLst>
              </a:tr>
              <a:tr h="19669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Прибыль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ru-RU" sz="900" b="1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2 625,37</a:t>
                      </a:r>
                      <a:endParaRPr lang="ru-RU" sz="9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7763904"/>
                  </a:ext>
                </a:extLst>
              </a:tr>
              <a:tr h="19669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доходов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4 565,84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kk-KZ" sz="900" b="1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763,04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4</a:t>
                      </a:r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4628754"/>
                  </a:ext>
                </a:extLst>
              </a:tr>
              <a:tr h="19669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Объем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оказываемых услуг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кВт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12 013,02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12 534,31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4%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5540125"/>
                  </a:ext>
                </a:extLst>
              </a:tr>
              <a:tr h="1966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Тариф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(без НДС)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тенге/</a:t>
                      </a:r>
                      <a:r>
                        <a:rPr lang="ru-RU" sz="9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кВтч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0,38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0,38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4366971"/>
                  </a:ext>
                </a:extLst>
              </a:tr>
              <a:tr h="1966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Среднесписочная</a:t>
                      </a:r>
                      <a:r>
                        <a:rPr lang="ru-RU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численность персонала, всего в </a:t>
                      </a:r>
                      <a:r>
                        <a:rPr lang="ru-RU" sz="900" b="1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т.ч</a:t>
                      </a:r>
                      <a:r>
                        <a:rPr lang="ru-RU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.: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человек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2,00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3,00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7836888"/>
                  </a:ext>
                </a:extLst>
              </a:tr>
              <a:tr h="1908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5.1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производственного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человек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2,00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4049140"/>
                  </a:ext>
                </a:extLst>
              </a:tr>
              <a:tr h="1857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Среднемесячная</a:t>
                      </a:r>
                      <a:r>
                        <a:rPr lang="ru-RU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зарплата, всего, в </a:t>
                      </a:r>
                      <a:r>
                        <a:rPr lang="ru-RU" sz="900" b="1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т.ч</a:t>
                      </a:r>
                      <a:r>
                        <a:rPr lang="ru-RU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.: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170 000,00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177</a:t>
                      </a:r>
                      <a:r>
                        <a:rPr lang="ru-RU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675,57</a:t>
                      </a:r>
                      <a:endParaRPr lang="ru-RU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5345169"/>
                  </a:ext>
                </a:extLst>
              </a:tr>
              <a:tr h="1857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производственного</a:t>
                      </a: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170 000,00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177 675,57</a:t>
                      </a: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0802841"/>
                  </a:ext>
                </a:extLst>
              </a:tr>
            </a:tbl>
          </a:graphicData>
        </a:graphic>
      </p:graphicFrame>
      <p:sp>
        <p:nvSpPr>
          <p:cNvPr id="1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90654" y="-63030"/>
            <a:ext cx="8138584" cy="8997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Исполнение тарифной сметы на  регулируемую услугу</a:t>
            </a:r>
            <a:b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передаче электрической энергии за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год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/>
            </a:r>
            <a:b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</a:br>
            <a:endParaRPr lang="ru-RU" sz="1600" b="1" dirty="0">
              <a:solidFill>
                <a:schemeClr val="accent5">
                  <a:lumMod val="50000"/>
                </a:schemeClr>
              </a:solidFill>
              <a:latin typeface="Roboto Light"/>
              <a:cs typeface="Arial" panose="020B0604020202020204" pitchFamily="34" charset="0"/>
            </a:endParaRPr>
          </a:p>
        </p:txBody>
      </p:sp>
      <p:pic>
        <p:nvPicPr>
          <p:cNvPr id="14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63280" y="19294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Straight Connector 7"/>
          <p:cNvCxnSpPr/>
          <p:nvPr/>
        </p:nvCxnSpPr>
        <p:spPr>
          <a:xfrm>
            <a:off x="261953" y="53682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221773" y="641522"/>
            <a:ext cx="86589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smtClean="0">
                <a:latin typeface="Roboto Light"/>
                <a:cs typeface="Arial" panose="020B0604020202020204" pitchFamily="34" charset="0"/>
              </a:rPr>
              <a:t>         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В отчетном периоде 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услуга по передаче электрической энергии оказывалась согласно тарифу, утвержденному приказом Департамента Комитета по регулированию естественных монополий Министерства национальной экономики Республики Казахстан по </a:t>
            </a:r>
            <a:r>
              <a:rPr lang="ru-RU" sz="12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области №70-ОД от 11.11.2024 года в размере 0,38 тенге 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1 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кВтч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(без НДС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r>
              <a:rPr lang="en-US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533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53025" y="6244065"/>
            <a:ext cx="86672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Доходы от оказания услуги при утвержденной сумме 6 685,19 тыс. тенге составили 6 685,18 тыс. тенге.</a:t>
            </a:r>
          </a:p>
          <a:p>
            <a:pPr algn="just"/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8628639"/>
              </p:ext>
            </p:extLst>
          </p:nvPr>
        </p:nvGraphicFramePr>
        <p:xfrm>
          <a:off x="238356" y="1346832"/>
          <a:ext cx="8700347" cy="473470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8632">
                  <a:extLst>
                    <a:ext uri="{9D8B030D-6E8A-4147-A177-3AD203B41FA5}">
                      <a16:colId xmlns:a16="http://schemas.microsoft.com/office/drawing/2014/main" val="1957293291"/>
                    </a:ext>
                  </a:extLst>
                </a:gridCol>
                <a:gridCol w="3016096">
                  <a:extLst>
                    <a:ext uri="{9D8B030D-6E8A-4147-A177-3AD203B41FA5}">
                      <a16:colId xmlns:a16="http://schemas.microsoft.com/office/drawing/2014/main" val="21178383"/>
                    </a:ext>
                  </a:extLst>
                </a:gridCol>
                <a:gridCol w="1094192">
                  <a:extLst>
                    <a:ext uri="{9D8B030D-6E8A-4147-A177-3AD203B41FA5}">
                      <a16:colId xmlns:a16="http://schemas.microsoft.com/office/drawing/2014/main" val="2208799259"/>
                    </a:ext>
                  </a:extLst>
                </a:gridCol>
                <a:gridCol w="1230966">
                  <a:extLst>
                    <a:ext uri="{9D8B030D-6E8A-4147-A177-3AD203B41FA5}">
                      <a16:colId xmlns:a16="http://schemas.microsoft.com/office/drawing/2014/main" val="1436957805"/>
                    </a:ext>
                  </a:extLst>
                </a:gridCol>
                <a:gridCol w="1519710">
                  <a:extLst>
                    <a:ext uri="{9D8B030D-6E8A-4147-A177-3AD203B41FA5}">
                      <a16:colId xmlns:a16="http://schemas.microsoft.com/office/drawing/2014/main" val="1851305208"/>
                    </a:ext>
                  </a:extLst>
                </a:gridCol>
                <a:gridCol w="1310751">
                  <a:extLst>
                    <a:ext uri="{9D8B030D-6E8A-4147-A177-3AD203B41FA5}">
                      <a16:colId xmlns:a16="http://schemas.microsoft.com/office/drawing/2014/main" val="3225790573"/>
                    </a:ext>
                  </a:extLst>
                </a:gridCol>
              </a:tblGrid>
              <a:tr h="56709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показателей 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 изм.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приказом ДКРЕМ №89-ОД от 07.10.2022г.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Фактически сложившиеся показатели тарифной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сметы</a:t>
                      </a:r>
                      <a:r>
                        <a:rPr lang="ru-RU" sz="105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 </a:t>
                      </a:r>
                      <a:r>
                        <a:rPr lang="ru-RU" sz="105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 год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Отклонение </a:t>
                      </a:r>
                      <a:b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процентах             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4309407"/>
                  </a:ext>
                </a:extLst>
              </a:tr>
              <a:tr h="39657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производство товаров и предоставление услуг, всего, в том числе: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9 373,58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18 130,35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93%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7321678"/>
                  </a:ext>
                </a:extLst>
              </a:tr>
              <a:tr h="20671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Материальные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затраты, всего, в том числе: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566,62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12 650,18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177%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7526221"/>
                  </a:ext>
                </a:extLst>
              </a:tr>
              <a:tr h="2185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топливо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(газ)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566,62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12 650,18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177%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258197"/>
                  </a:ext>
                </a:extLst>
              </a:tr>
              <a:tr h="2185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Амортизация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4 806,96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5 480,17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6351826"/>
                  </a:ext>
                </a:extLst>
              </a:tr>
              <a:tr h="31659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периода, всего, в том числе: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272,78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868,88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219%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4574020"/>
                  </a:ext>
                </a:extLst>
              </a:tr>
              <a:tr h="23560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Общие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административные расходы,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272,78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868,88 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219%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91897003"/>
                  </a:ext>
                </a:extLst>
              </a:tr>
              <a:tr h="22812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3.1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налоги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272,78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868,88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219%</a:t>
                      </a:r>
                      <a:endParaRPr kumimoji="0" lang="ru-RU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9014735"/>
                  </a:ext>
                </a:extLst>
              </a:tr>
              <a:tr h="2958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9 646,36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18 999,23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97%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6644948"/>
                  </a:ext>
                </a:extLst>
              </a:tr>
              <a:tr h="29145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Прибыль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12 314,05</a:t>
                      </a:r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1008475"/>
                  </a:ext>
                </a:extLst>
              </a:tr>
              <a:tr h="29145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доходов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646,36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 </a:t>
                      </a:r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685,19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-31</a:t>
                      </a:r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9084544"/>
                  </a:ext>
                </a:extLst>
              </a:tr>
              <a:tr h="2505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оказываемых услуг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Гкал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2,04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2,04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0%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0877379"/>
                  </a:ext>
                </a:extLst>
              </a:tr>
              <a:tr h="19739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Тариф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(без НДС)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тенге/Гкал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4 720,28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4044681"/>
                  </a:ext>
                </a:extLst>
              </a:tr>
              <a:tr h="225494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Необоснованно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полученный доход (компенсация)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2 961,17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6403048"/>
                  </a:ext>
                </a:extLst>
              </a:tr>
              <a:tr h="218589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доходов ( с учетом компенсации)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6 685,19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6 685,18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0%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1408262"/>
                  </a:ext>
                </a:extLst>
              </a:tr>
              <a:tr h="29145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оказываемых услуг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Гкал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2,04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2,04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0%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3709791"/>
                  </a:ext>
                </a:extLst>
              </a:tr>
              <a:tr h="20531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VIII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Тариф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(без НДС)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тенге/Гкал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3 271,28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3 271,28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3492155"/>
                  </a:ext>
                </a:extLst>
              </a:tr>
            </a:tbl>
          </a:graphicData>
        </a:graphic>
      </p:graphicFrame>
      <p:sp>
        <p:nvSpPr>
          <p:cNvPr id="1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3523" y="-27319"/>
            <a:ext cx="8165180" cy="52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Исполнение тарифной сметы на услуги по производству, передаче и распределению тепловой энергии за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год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6149" y="18513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7"/>
          <p:cNvCxnSpPr/>
          <p:nvPr/>
        </p:nvCxnSpPr>
        <p:spPr>
          <a:xfrm>
            <a:off x="238356" y="531107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146149" y="515835"/>
            <a:ext cx="89623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b="1" dirty="0" smtClean="0">
                <a:solidFill>
                  <a:srgbClr val="4472C4">
                    <a:lumMod val="50000"/>
                  </a:srgbClr>
                </a:solidFill>
                <a:latin typeface="Roboto Light"/>
                <a:cs typeface="Arial" panose="020B0604020202020204" pitchFamily="34" charset="0"/>
              </a:rPr>
              <a:t>         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отчетном периоде услуга по производству, передаче и распределению тепловой энергии оказывалась согласно тарифам, утвержденными приказами Департамента Комитета по регулированию естественных монополий Министерства национальной экономики Республики Казахстан по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области №89-ОД от 7 октября 2022 года в размере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3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271,28 тенге/Гкал (без НДС). </a:t>
            </a:r>
          </a:p>
        </p:txBody>
      </p:sp>
    </p:spTree>
    <p:extLst>
      <p:ext uri="{BB962C8B-B14F-4D97-AF65-F5344CB8AC3E}">
        <p14:creationId xmlns:p14="http://schemas.microsoft.com/office/powerpoint/2010/main" val="121341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6557387"/>
              </p:ext>
            </p:extLst>
          </p:nvPr>
        </p:nvGraphicFramePr>
        <p:xfrm>
          <a:off x="269603" y="1890012"/>
          <a:ext cx="8649202" cy="290713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28416">
                  <a:extLst>
                    <a:ext uri="{9D8B030D-6E8A-4147-A177-3AD203B41FA5}">
                      <a16:colId xmlns:a16="http://schemas.microsoft.com/office/drawing/2014/main" val="1522714022"/>
                    </a:ext>
                  </a:extLst>
                </a:gridCol>
                <a:gridCol w="1445860">
                  <a:extLst>
                    <a:ext uri="{9D8B030D-6E8A-4147-A177-3AD203B41FA5}">
                      <a16:colId xmlns:a16="http://schemas.microsoft.com/office/drawing/2014/main" val="2690166198"/>
                    </a:ext>
                  </a:extLst>
                </a:gridCol>
                <a:gridCol w="2237463">
                  <a:extLst>
                    <a:ext uri="{9D8B030D-6E8A-4147-A177-3AD203B41FA5}">
                      <a16:colId xmlns:a16="http://schemas.microsoft.com/office/drawing/2014/main" val="3686872104"/>
                    </a:ext>
                  </a:extLst>
                </a:gridCol>
                <a:gridCol w="2237463">
                  <a:extLst>
                    <a:ext uri="{9D8B030D-6E8A-4147-A177-3AD203B41FA5}">
                      <a16:colId xmlns:a16="http://schemas.microsoft.com/office/drawing/2014/main" val="2226273037"/>
                    </a:ext>
                  </a:extLst>
                </a:gridCol>
              </a:tblGrid>
              <a:tr h="55361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и дата приказа ДКРЕМ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Единица измерения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Участок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Тариф, тенге (без НДС)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4365908"/>
                  </a:ext>
                </a:extLst>
              </a:tr>
              <a:tr h="10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№67-ОД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11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октября 2024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года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тенге/м3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Кигач, </a:t>
                      </a:r>
                    </a:p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Курмангазинского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района</a:t>
                      </a:r>
                      <a:endParaRPr lang="ru-RU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 defTabSz="685800" rtl="0" eaLnBrk="1" fontAlgn="ctr" latinLnBrk="0" hangingPunct="1"/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134,48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89015"/>
                  </a:ext>
                </a:extLst>
              </a:tr>
              <a:tr h="131156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№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95-ОД от 15 июля 2019 года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тенге/м3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Кульсары (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Промзона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),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Жылыойского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района</a:t>
                      </a:r>
                      <a:endParaRPr lang="ru-RU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 defTabSz="685800" rtl="0" eaLnBrk="1" fontAlgn="ctr" latinLnBrk="0" hangingPunct="1"/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72,47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5402104"/>
                  </a:ext>
                </a:extLst>
              </a:tr>
            </a:tbl>
          </a:graphicData>
        </a:graphic>
      </p:graphicFrame>
      <p:sp>
        <p:nvSpPr>
          <p:cNvPr id="1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71708" y="130571"/>
            <a:ext cx="8165180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Тарифы на услугу по отводу сточных вод</a:t>
            </a:r>
          </a:p>
        </p:txBody>
      </p:sp>
      <p:pic>
        <p:nvPicPr>
          <p:cNvPr id="17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251520" y="5091426"/>
            <a:ext cx="8667285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отчетном периоде объем предоставленных услуг составил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16,64 тыс.м³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 поселке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Кигач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6,47 тыс.м³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 городе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Кульсары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. Услуги оказывались на основании заключенных договоров с потребителями и в соответствии с установленными графиками.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883937"/>
            <a:ext cx="8667285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 отчетном периоде услуга по отводу сточных вод оказывалась согласно тарифам, утвержденным приказом Департамента Комитета по регулированию естественных монополий Министерства национальной экономики Республики Казахстан по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области:</a:t>
            </a:r>
          </a:p>
        </p:txBody>
      </p:sp>
    </p:spTree>
    <p:extLst>
      <p:ext uri="{BB962C8B-B14F-4D97-AF65-F5344CB8AC3E}">
        <p14:creationId xmlns:p14="http://schemas.microsoft.com/office/powerpoint/2010/main" val="128734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09790" y="5414645"/>
            <a:ext cx="8496945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утвержденной тарифной смете запланирован доход в размере 468,74 тыс. тенге, который был исполнен в полном объеме (100%). Однако, несмотря на это, деятельность оказалась убыточной, и по итогам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2025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года убыток составил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161,56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тыс. тенге.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7803155"/>
              </p:ext>
            </p:extLst>
          </p:nvPr>
        </p:nvGraphicFramePr>
        <p:xfrm>
          <a:off x="309791" y="892551"/>
          <a:ext cx="8496944" cy="44034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5232">
                  <a:extLst>
                    <a:ext uri="{9D8B030D-6E8A-4147-A177-3AD203B41FA5}">
                      <a16:colId xmlns:a16="http://schemas.microsoft.com/office/drawing/2014/main" val="2756090613"/>
                    </a:ext>
                  </a:extLst>
                </a:gridCol>
                <a:gridCol w="2823367">
                  <a:extLst>
                    <a:ext uri="{9D8B030D-6E8A-4147-A177-3AD203B41FA5}">
                      <a16:colId xmlns:a16="http://schemas.microsoft.com/office/drawing/2014/main" val="498644971"/>
                    </a:ext>
                  </a:extLst>
                </a:gridCol>
                <a:gridCol w="1197081">
                  <a:extLst>
                    <a:ext uri="{9D8B030D-6E8A-4147-A177-3AD203B41FA5}">
                      <a16:colId xmlns:a16="http://schemas.microsoft.com/office/drawing/2014/main" val="774495923"/>
                    </a:ext>
                  </a:extLst>
                </a:gridCol>
                <a:gridCol w="1416158">
                  <a:extLst>
                    <a:ext uri="{9D8B030D-6E8A-4147-A177-3AD203B41FA5}">
                      <a16:colId xmlns:a16="http://schemas.microsoft.com/office/drawing/2014/main" val="48050664"/>
                    </a:ext>
                  </a:extLst>
                </a:gridCol>
                <a:gridCol w="1368379">
                  <a:extLst>
                    <a:ext uri="{9D8B030D-6E8A-4147-A177-3AD203B41FA5}">
                      <a16:colId xmlns:a16="http://schemas.microsoft.com/office/drawing/2014/main" val="554981620"/>
                    </a:ext>
                  </a:extLst>
                </a:gridCol>
                <a:gridCol w="1016727">
                  <a:extLst>
                    <a:ext uri="{9D8B030D-6E8A-4147-A177-3AD203B41FA5}">
                      <a16:colId xmlns:a16="http://schemas.microsoft.com/office/drawing/2014/main" val="1238971022"/>
                    </a:ext>
                  </a:extLst>
                </a:gridCol>
              </a:tblGrid>
              <a:tr h="10413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показателей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 изм.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приказом ДКРЕМ </a:t>
                      </a:r>
                      <a:b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№95-ОД от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15.07.2019г</a:t>
                      </a: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Фактически сложившиеся показатели тарифной сметы    </a:t>
                      </a:r>
                      <a:r>
                        <a:rPr lang="ru-RU" sz="105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kk-KZ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 </a:t>
                      </a:r>
                      <a:r>
                        <a:rPr lang="kk-KZ" sz="105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 год</a:t>
                      </a:r>
                      <a:r>
                        <a:rPr lang="en-US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05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Отклонение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в </a:t>
                      </a: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процентах        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6141178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en-US" sz="900" b="1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производство товаров и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услуг,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461,81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515,87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6786092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Амортизация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-"-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461,81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515,87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1885102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периода,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-"-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6,93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114,42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1890%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3452604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Общие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административные, всего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-"-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6,93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114,42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1890%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5439493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2.1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налоги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-"-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6,93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114,42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1890%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3230115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-"-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468,74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630,29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58%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2303658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Прибыль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-"-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-161,56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0120620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доходов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-"-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468,74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468,74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3522454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оказываемых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услуг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м3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6,47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6,47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550904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Тариф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(без НДС)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тенге/м3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72,47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72,47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7775880"/>
                  </a:ext>
                </a:extLst>
              </a:tr>
            </a:tbl>
          </a:graphicData>
        </a:graphic>
      </p:graphicFrame>
      <p:sp>
        <p:nvSpPr>
          <p:cNvPr id="1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1708" y="130571"/>
            <a:ext cx="8165180" cy="5452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Исполнение тарифной сметы по отводу сточных вод (Кульсары) за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год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5829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70384" y="5794006"/>
            <a:ext cx="8229599" cy="320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7328051"/>
              </p:ext>
            </p:extLst>
          </p:nvPr>
        </p:nvGraphicFramePr>
        <p:xfrm>
          <a:off x="333772" y="656655"/>
          <a:ext cx="8476455" cy="53664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90352">
                  <a:extLst>
                    <a:ext uri="{9D8B030D-6E8A-4147-A177-3AD203B41FA5}">
                      <a16:colId xmlns:a16="http://schemas.microsoft.com/office/drawing/2014/main" val="3258598248"/>
                    </a:ext>
                  </a:extLst>
                </a:gridCol>
                <a:gridCol w="3156036">
                  <a:extLst>
                    <a:ext uri="{9D8B030D-6E8A-4147-A177-3AD203B41FA5}">
                      <a16:colId xmlns:a16="http://schemas.microsoft.com/office/drawing/2014/main" val="426286788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3457379010"/>
                    </a:ext>
                  </a:extLst>
                </a:gridCol>
                <a:gridCol w="1444640">
                  <a:extLst>
                    <a:ext uri="{9D8B030D-6E8A-4147-A177-3AD203B41FA5}">
                      <a16:colId xmlns:a16="http://schemas.microsoft.com/office/drawing/2014/main" val="4215085730"/>
                    </a:ext>
                  </a:extLst>
                </a:gridCol>
                <a:gridCol w="1444640">
                  <a:extLst>
                    <a:ext uri="{9D8B030D-6E8A-4147-A177-3AD203B41FA5}">
                      <a16:colId xmlns:a16="http://schemas.microsoft.com/office/drawing/2014/main" val="1838431695"/>
                    </a:ext>
                  </a:extLst>
                </a:gridCol>
                <a:gridCol w="948699">
                  <a:extLst>
                    <a:ext uri="{9D8B030D-6E8A-4147-A177-3AD203B41FA5}">
                      <a16:colId xmlns:a16="http://schemas.microsoft.com/office/drawing/2014/main" val="802517950"/>
                    </a:ext>
                  </a:extLst>
                </a:gridCol>
              </a:tblGrid>
              <a:tr h="910762"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105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показателей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 изм.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приказом ДКРЕМ </a:t>
                      </a:r>
                      <a:b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№67-ОД </a:t>
                      </a: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11.10.2024г</a:t>
                      </a: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Фактически сложившиеся показатели тарифной</a:t>
                      </a:r>
                      <a:r>
                        <a:rPr lang="ru-RU" sz="105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сметы </a:t>
                      </a:r>
                      <a:r>
                        <a:rPr lang="kk-KZ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</a:t>
                      </a:r>
                      <a:br>
                        <a:rPr lang="kk-KZ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kk-KZ" sz="105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 год</a:t>
                      </a:r>
                      <a:endParaRPr lang="ru-RU" sz="105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Отклонение</a:t>
                      </a:r>
                      <a:b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 процентах     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9463379"/>
                  </a:ext>
                </a:extLst>
              </a:tr>
              <a:tr h="31105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производство товаров и предоставление услуг, всего, в том числе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900" b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307,46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</a:t>
                      </a:r>
                      <a:r>
                        <a:rPr lang="ru-RU" sz="9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213,00</a:t>
                      </a:r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297%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0564373"/>
                  </a:ext>
                </a:extLst>
              </a:tr>
              <a:tr h="2181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Материальные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затраты, всего, в том числе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 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 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5367507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оплату труда,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2 275,62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8 942,32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293%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6238052"/>
                  </a:ext>
                </a:extLst>
              </a:tr>
              <a:tr h="1547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том числе: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0385088"/>
                  </a:ext>
                </a:extLst>
              </a:tr>
              <a:tr h="2142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2.1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заработная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плата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9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040,00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</a:t>
                      </a:r>
                      <a:r>
                        <a:rPr lang="ru-RU" sz="9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794,16</a:t>
                      </a:r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282%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3593201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2.2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социальный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налог и соцотчисления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174,42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926,27   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431%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3630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2.3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ОСМС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61,20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kk-KZ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221,89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263%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8258895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Амортизация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13,04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205,52 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1060%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7860200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Прочие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18,80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65,17 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247%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1318434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4.1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обязательные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виды страхования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2,33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39,25</a:t>
                      </a:r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1585%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0588285"/>
                  </a:ext>
                </a:extLst>
              </a:tr>
              <a:tr h="25457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4.2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охрана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труда и техника безопасности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16,47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25,91   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57%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1988362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периода,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0,20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8,43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3775%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6345571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Общие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административные, всего, в том числе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0,20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8,43   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3775%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0632285"/>
                  </a:ext>
                </a:extLst>
              </a:tr>
              <a:tr h="1547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kk-KZ" sz="9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том числе: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9282538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налоги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0,20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8,43   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3775%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757132"/>
                  </a:ext>
                </a:extLst>
              </a:tr>
              <a:tr h="22405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2 307,66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9 221,43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297%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0579011"/>
                  </a:ext>
                </a:extLst>
              </a:tr>
              <a:tr h="20752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Прибыль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- 6 983,82</a:t>
                      </a:r>
                      <a:endParaRPr lang="ru-RU" sz="900" b="1" u="none" strike="noStrike" kern="12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253857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доходов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тенге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2 307,66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2 237,61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-3%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4924639"/>
                  </a:ext>
                </a:extLst>
              </a:tr>
              <a:tr h="24549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Объем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оказываемых услуг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м3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17,16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16,64 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-3%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9766032"/>
                  </a:ext>
                </a:extLst>
              </a:tr>
              <a:tr h="25756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Тариф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(без НДС)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тенге/м3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134,48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134,48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9725284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42285" y="6095280"/>
            <a:ext cx="86672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Доходы </a:t>
            </a:r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от оказания услуг в </a:t>
            </a:r>
            <a:r>
              <a:rPr lang="ru-RU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поселке </a:t>
            </a:r>
            <a:r>
              <a:rPr lang="ru-RU" sz="1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Кигач</a:t>
            </a:r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при утвержденной сумме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2 307,66 тыс. тенге</a:t>
            </a:r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составили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2 237,61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тыс. тенге</a:t>
            </a:r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что на </a:t>
            </a:r>
            <a:r>
              <a:rPr lang="ru-RU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3% </a:t>
            </a:r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ниже уровня затрат, предусмотренных тарифной сметой. Несмотря на это, деятельность оказалась убыточной, и по итогам </a:t>
            </a:r>
            <a:r>
              <a:rPr lang="ru-RU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2025 </a:t>
            </a:r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года убыток составил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6 983,82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тыс. тенге.</a:t>
            </a:r>
          </a:p>
        </p:txBody>
      </p:sp>
      <p:sp>
        <p:nvSpPr>
          <p:cNvPr id="13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71708" y="74697"/>
            <a:ext cx="8165180" cy="4935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Исполнение тарифной по отводу сточных вод (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Кигач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за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год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Straight Connector 7"/>
          <p:cNvCxnSpPr/>
          <p:nvPr/>
        </p:nvCxnSpPr>
        <p:spPr>
          <a:xfrm>
            <a:off x="269603" y="56822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50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27584" y="165906"/>
            <a:ext cx="8109304" cy="4909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IV.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Проводимая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бществом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работа с потребителями. </a:t>
            </a:r>
            <a:endParaRPr lang="ru-RU" b="1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Качество предоставления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регулируемых услуг</a:t>
            </a:r>
          </a:p>
        </p:txBody>
      </p:sp>
      <p:pic>
        <p:nvPicPr>
          <p:cNvPr id="12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57F0BD6-6939-4827-BE63-AF698716B8B9}"/>
              </a:ext>
            </a:extLst>
          </p:cNvPr>
          <p:cNvSpPr/>
          <p:nvPr/>
        </p:nvSpPr>
        <p:spPr>
          <a:xfrm>
            <a:off x="359532" y="1481619"/>
            <a:ext cx="845126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промышленные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предприятия – 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нефтегазодывабщие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предприятия –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24;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коммунальные и бюджетные организации –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14;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сельхозтоваропроизводители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108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657F0BD6-6939-4827-BE63-AF698716B8B9}"/>
              </a:ext>
            </a:extLst>
          </p:cNvPr>
          <p:cNvSpPr/>
          <p:nvPr/>
        </p:nvSpPr>
        <p:spPr>
          <a:xfrm>
            <a:off x="251520" y="813011"/>
            <a:ext cx="8667285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>
              <a:buClr>
                <a:schemeClr val="tx1"/>
              </a:buClr>
            </a:pP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Товариществом заключены договора на поставку воды по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магистральным трубопроводам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173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потребителями, в том числе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1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657F0BD6-6939-4827-BE63-AF698716B8B9}"/>
              </a:ext>
            </a:extLst>
          </p:cNvPr>
          <p:cNvSpPr/>
          <p:nvPr/>
        </p:nvSpPr>
        <p:spPr>
          <a:xfrm>
            <a:off x="346996" y="2762310"/>
            <a:ext cx="8667285" cy="33855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>
              <a:buClr>
                <a:schemeClr val="tx1"/>
              </a:buClr>
            </a:pP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Наиболее крупными потребителями являются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657F0BD6-6939-4827-BE63-AF698716B8B9}"/>
              </a:ext>
            </a:extLst>
          </p:cNvPr>
          <p:cNvSpPr/>
          <p:nvPr/>
        </p:nvSpPr>
        <p:spPr>
          <a:xfrm>
            <a:off x="377614" y="3270771"/>
            <a:ext cx="8451261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ГКП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Озенинвест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»  </a:t>
            </a:r>
          </a:p>
          <a:p>
            <a:pPr marL="28575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ГКП «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Жылыойсу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endParaRPr lang="ru-RU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АО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Каражанбасмунай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»  </a:t>
            </a:r>
          </a:p>
          <a:p>
            <a:pPr marL="28575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ТОО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Тенгизшевройл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»  </a:t>
            </a:r>
          </a:p>
          <a:p>
            <a:pPr marL="28575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ГКП «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Бейнеусусервис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»  </a:t>
            </a:r>
          </a:p>
          <a:p>
            <a:pPr marL="28575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ТОО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Karabatan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Utility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Solutions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en-US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ГКП «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Турмыс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-Сервис» </a:t>
            </a:r>
          </a:p>
          <a:p>
            <a:pPr algn="just">
              <a:buClr>
                <a:schemeClr val="tx1"/>
              </a:buClr>
            </a:pPr>
            <a:endParaRPr lang="ru-RU" sz="16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657F0BD6-6939-4827-BE63-AF698716B8B9}"/>
              </a:ext>
            </a:extLst>
          </p:cNvPr>
          <p:cNvSpPr/>
          <p:nvPr/>
        </p:nvSpPr>
        <p:spPr>
          <a:xfrm>
            <a:off x="359532" y="5661248"/>
            <a:ext cx="8684327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Clr>
                <a:schemeClr val="tx1"/>
              </a:buClr>
            </a:pP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соответствии с Законом РК «О естественных монополиях» всем потребителям обеспечиваются равные условия доступа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7946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5C68B6-61C2-468F-89AB-4B9F7531AA68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71708" y="130571"/>
            <a:ext cx="8165180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buClr>
                <a:prstClr val="black"/>
              </a:buClr>
              <a:defRPr/>
            </a:pP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IV. </a:t>
            </a:r>
            <a:r>
              <a:rPr lang="ru-RU" b="1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Соблюдение показателей качества и надежности регулируемых услуг и достижение показателей эффективности </a:t>
            </a:r>
            <a:r>
              <a:rPr lang="ru-RU" b="1" dirty="0" smtClean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деятельности</a:t>
            </a:r>
            <a:endParaRPr lang="ru-RU" b="1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251520" y="1124744"/>
            <a:ext cx="857646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400" dirty="0" smtClean="0">
                <a:solidFill>
                  <a:prstClr val="black"/>
                </a:solidFill>
                <a:latin typeface="Roboto Light"/>
                <a:cs typeface="Arial" panose="020B0604020202020204" pitchFamily="34" charset="0"/>
              </a:rPr>
              <a:t>       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Товарищества в стимулирующем методе 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тарифообразования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утверждены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ключевых показателей качества и надежности 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5 лет:</a:t>
            </a:r>
            <a:endParaRPr 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tabLst>
                <a:tab pos="357188" algn="l"/>
              </a:tabLst>
            </a:pP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1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снижение удельного расхода 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электрической энергии, потребляемой в технологическом процессе подачи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2,2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2,12 </a:t>
            </a:r>
            <a:r>
              <a:rPr lang="ru-RU" sz="1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тыс.кВт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*час/</a:t>
            </a:r>
            <a:r>
              <a:rPr lang="ru-RU" sz="1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тыс.тонн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 fontAlgn="base">
              <a:tabLst>
                <a:tab pos="357188" algn="l"/>
              </a:tabLst>
            </a:pP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	2)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снижение уровня нормативных потерь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воды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8,7%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4%;</a:t>
            </a:r>
            <a:endParaRPr lang="ru-RU" sz="1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tabLst>
                <a:tab pos="357188" algn="l"/>
              </a:tabLst>
            </a:pP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	3)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своевременное выполнение ремонтных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работ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%;</a:t>
            </a:r>
            <a:endParaRPr lang="ru-RU" sz="1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tabLst>
                <a:tab pos="357188" algn="l"/>
              </a:tabLst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4)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количество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аварий (инцидентов)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12;</a:t>
            </a:r>
            <a:endParaRPr lang="ru-RU" sz="1200" b="1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tabLst>
                <a:tab pos="357188" algn="l"/>
              </a:tabLst>
            </a:pP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5)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внедрение инновационной технологии в предприятии по регулируемой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услуге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1,17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% до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10%;</a:t>
            </a:r>
            <a:endParaRPr lang="ru-RU" sz="1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tabLst>
                <a:tab pos="357188" algn="l"/>
              </a:tabLst>
            </a:pP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6)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снижение износа основных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средств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82%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64%;</a:t>
            </a:r>
            <a:endParaRPr lang="ru-RU" sz="1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tabLst>
                <a:tab pos="357188" algn="l"/>
              </a:tabLst>
            </a:pPr>
            <a:endParaRPr lang="ru-RU" sz="1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tabLst>
                <a:tab pos="357188" algn="l"/>
              </a:tabLst>
            </a:pPr>
            <a:endParaRPr lang="ru-RU" sz="1400" b="1" dirty="0" smtClean="0">
              <a:solidFill>
                <a:schemeClr val="accent5">
                  <a:lumMod val="50000"/>
                </a:schemeClr>
              </a:solidFill>
              <a:latin typeface="Roboto Light"/>
              <a:cs typeface="Arial" panose="020B0604020202020204" pitchFamily="34" charset="0"/>
            </a:endParaRPr>
          </a:p>
          <a:p>
            <a:pPr algn="just" fontAlgn="base">
              <a:tabLst>
                <a:tab pos="357188" algn="l"/>
              </a:tabLst>
            </a:pPr>
            <a:endParaRPr lang="ru-RU" sz="1400" b="1" dirty="0">
              <a:solidFill>
                <a:schemeClr val="accent5">
                  <a:lumMod val="50000"/>
                </a:schemeClr>
              </a:solidFill>
              <a:latin typeface="Roboto Light"/>
              <a:cs typeface="Arial" panose="020B0604020202020204" pitchFamily="34" charset="0"/>
            </a:endParaRPr>
          </a:p>
          <a:p>
            <a:pPr algn="just" fontAlgn="base">
              <a:tabLst>
                <a:tab pos="357188" algn="l"/>
              </a:tabLst>
            </a:pP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В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настоящее время проводится работа по формированию фактических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показателей</a:t>
            </a:r>
            <a:r>
              <a:rPr lang="en-US" sz="1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учетом плановых данных на оставшиеся два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месяца.</a:t>
            </a:r>
            <a:endParaRPr lang="ru-RU" sz="1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4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196752"/>
            <a:ext cx="8444358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 июня 2024 года приказом ДКРЕМ по 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области №30-ОД утвержден тариф на услугу по подаче воды по магистральным трубопроводам с применением стимулирующего метода тарифного регулирования на период с 1 июля 2024 года по 30 июня 2029 года;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  <a:defRPr/>
            </a:pPr>
            <a:endParaRPr 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 октября 2024 года приказом ДКРЕМ по 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области №62-ОД внесены изменения в приказ № 30-ОД от 19 июня 2024 года; </a:t>
            </a:r>
          </a:p>
          <a:p>
            <a:pPr lvl="0" algn="just">
              <a:defRPr/>
            </a:pPr>
            <a:endParaRPr 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 октября 2024 года приказом ДКРЕМ по 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области №67-ОД увеличен тариф на услугу по отводу сточных вод села 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Кигач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39,74 тенге/м3  до 134,48 тенге/м3;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  <a:defRPr/>
            </a:pPr>
            <a:endParaRPr 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 ноября 2024 года приказом ДКРЕМ по 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области №70-ОД увеличен тариф на услугу по передаче электрической энергии с 0,07 тенге/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кВтч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до 0,38 тенге/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кВтч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  <a:defRPr/>
            </a:pPr>
            <a:endParaRPr 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 июня 2025 года приказом ДКРЕМ по 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области №46-ОД внесены изменения в приказ № 30-ОД от 19 июня 2024 года (средний тариф 981,30 тенге с вводом действия с 01 июля 2025 года); 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 декабря 2025 года приказом ДКРЕМ по 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области №99-ОД внесены изменения в приказ № 30-ОД от 19 июня 2024 года (средний тариф 981,30 тенге); 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июля 2025 года приказом ДКРЕМ по 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области №54-ОД и 14 июля 2025 года Комитетом водного хозяйства 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МВРиИР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РК №83-ОД внесены изменения в инвестиционную программу без увеличения тарифа.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ru-RU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06 ноября 2025 года постановлением 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акимата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области Товарищество включено в перечень систем водоснабжения, стоимость услуг по подаче питьевой воды которых подлежит субсидированию.</a:t>
            </a:r>
          </a:p>
        </p:txBody>
      </p:sp>
      <p:pic>
        <p:nvPicPr>
          <p:cNvPr id="6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827584" y="216407"/>
            <a:ext cx="8165180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prstClr val="black"/>
              </a:buClr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Основные</a:t>
            </a:r>
            <a:r>
              <a:rPr kumimoji="0" lang="ru-RU" b="1" i="0" u="none" strike="noStrike" kern="1200" cap="none" spc="0" normalizeH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события 2025 года и перспективы деятельности на 2026 год</a:t>
            </a:r>
            <a:endParaRPr lang="ru-RU" b="1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7076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1"/>
          <p:cNvSpPr txBox="1">
            <a:spLocks/>
          </p:cNvSpPr>
          <p:nvPr/>
        </p:nvSpPr>
        <p:spPr>
          <a:xfrm>
            <a:off x="7029422" y="5717911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342900">
              <a:defRPr/>
            </a:pPr>
            <a:fld id="{725C68B6-61C2-468F-89AB-4B9F7531AA68}" type="slidenum">
              <a:rPr lang="ru-RU" sz="90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algn="r" defTabSz="342900">
                <a:defRPr/>
              </a:pPr>
              <a:t>19</a:t>
            </a:fld>
            <a:endParaRPr lang="ru-RU" sz="90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C1262C2-DF43-41E0-B40B-C2B65C5167F1}"/>
              </a:ext>
            </a:extLst>
          </p:cNvPr>
          <p:cNvSpPr txBox="1"/>
          <p:nvPr/>
        </p:nvSpPr>
        <p:spPr>
          <a:xfrm>
            <a:off x="179511" y="548681"/>
            <a:ext cx="8722049" cy="18812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defRPr/>
            </a:pPr>
            <a:endParaRPr lang="ru-RU" sz="825" b="1" dirty="0">
              <a:solidFill>
                <a:srgbClr val="44546A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defRPr/>
            </a:pPr>
            <a:r>
              <a:rPr lang="ru-RU" sz="1200" dirty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Согласно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Национальному плану развития Республики Казахстан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, вторым приоритетом является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минимизация угрозы дефициты воды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, что предполагает модернизацию водохозяйственной инфраструктуры, а также доведения уровня износа сетей тепло, водоснабжения и водоотведения до 40% к 2029 году. В рамках исполнения данного приоритета Товариществом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разработана Производственная программа на 2026-2030 годы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, включающий мероприятия по улучшению водоснабжения и оптимизации водопользования.</a:t>
            </a:r>
          </a:p>
          <a:p>
            <a:pPr lvl="0" algn="just"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     Целью программы является обновление изношенных производственных активов компании. Программа стремится определить конкретные необходимые инвестиции и сроки выполнения мероприятий, которые позволят компании обновить и модернизировать производственные активы, что в итоге приведет к повышению надежности и безаварийности эксплуатации активов, а также повышению качества предоставляемых услуг.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0779457"/>
              </p:ext>
            </p:extLst>
          </p:nvPr>
        </p:nvGraphicFramePr>
        <p:xfrm>
          <a:off x="251522" y="2564904"/>
          <a:ext cx="8554151" cy="3178487"/>
        </p:xfrm>
        <a:graphic>
          <a:graphicData uri="http://schemas.openxmlformats.org/drawingml/2006/table">
            <a:tbl>
              <a:tblPr/>
              <a:tblGrid>
                <a:gridCol w="467120">
                  <a:extLst>
                    <a:ext uri="{9D8B030D-6E8A-4147-A177-3AD203B41FA5}">
                      <a16:colId xmlns:a16="http://schemas.microsoft.com/office/drawing/2014/main" val="3208528809"/>
                    </a:ext>
                  </a:extLst>
                </a:gridCol>
                <a:gridCol w="2491311">
                  <a:extLst>
                    <a:ext uri="{9D8B030D-6E8A-4147-A177-3AD203B41FA5}">
                      <a16:colId xmlns:a16="http://schemas.microsoft.com/office/drawing/2014/main" val="1561085034"/>
                    </a:ext>
                  </a:extLst>
                </a:gridCol>
                <a:gridCol w="1119144">
                  <a:extLst>
                    <a:ext uri="{9D8B030D-6E8A-4147-A177-3AD203B41FA5}">
                      <a16:colId xmlns:a16="http://schemas.microsoft.com/office/drawing/2014/main" val="3037686432"/>
                    </a:ext>
                  </a:extLst>
                </a:gridCol>
                <a:gridCol w="1119144">
                  <a:extLst>
                    <a:ext uri="{9D8B030D-6E8A-4147-A177-3AD203B41FA5}">
                      <a16:colId xmlns:a16="http://schemas.microsoft.com/office/drawing/2014/main" val="1743999279"/>
                    </a:ext>
                  </a:extLst>
                </a:gridCol>
                <a:gridCol w="1119144">
                  <a:extLst>
                    <a:ext uri="{9D8B030D-6E8A-4147-A177-3AD203B41FA5}">
                      <a16:colId xmlns:a16="http://schemas.microsoft.com/office/drawing/2014/main" val="3242967498"/>
                    </a:ext>
                  </a:extLst>
                </a:gridCol>
                <a:gridCol w="1119144">
                  <a:extLst>
                    <a:ext uri="{9D8B030D-6E8A-4147-A177-3AD203B41FA5}">
                      <a16:colId xmlns:a16="http://schemas.microsoft.com/office/drawing/2014/main" val="2547013972"/>
                    </a:ext>
                  </a:extLst>
                </a:gridCol>
                <a:gridCol w="1119144">
                  <a:extLst>
                    <a:ext uri="{9D8B030D-6E8A-4147-A177-3AD203B41FA5}">
                      <a16:colId xmlns:a16="http://schemas.microsoft.com/office/drawing/2014/main" val="1208102114"/>
                    </a:ext>
                  </a:extLst>
                </a:gridCol>
              </a:tblGrid>
              <a:tr h="3595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2026 год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2027 год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2028 год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2029 год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2030 год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197887"/>
                  </a:ext>
                </a:extLst>
              </a:tr>
              <a:tr h="21908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Замена трубопровода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2 099 772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4 991 595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8 401 406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5 764 756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512899"/>
                  </a:ext>
                </a:extLst>
              </a:tr>
              <a:tr h="21908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Прочее (ПИР и диагностика)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599 638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51 806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72 554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11 699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1740156"/>
                  </a:ext>
                </a:extLst>
              </a:tr>
              <a:tr h="2808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Строительство, капитальный ремонт (соц. объекты) </a:t>
                      </a:r>
                    </a:p>
                  </a:txBody>
                  <a:tcPr marL="5955" marR="5955" marT="59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6478748"/>
                  </a:ext>
                </a:extLst>
              </a:tr>
              <a:tr h="2808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Строительство, реконструкция, модернизация, КР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2 582 397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7 379 651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8 009 234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7 177 671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2 158 790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3584637"/>
                  </a:ext>
                </a:extLst>
              </a:tr>
              <a:tr h="25840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4.1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Реконструкция электроснабжения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650 000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4 575 100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7 240 761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6 791 984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1 753 826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7456684"/>
                  </a:ext>
                </a:extLst>
              </a:tr>
              <a:tr h="25840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4.2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Строительство РВС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771 882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1 160 177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367 294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385 687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404 963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8261860"/>
                  </a:ext>
                </a:extLst>
              </a:tr>
              <a:tr h="25840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4.3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Прочие мероприятия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156 730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7477830"/>
                  </a:ext>
                </a:extLst>
              </a:tr>
              <a:tr h="25840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4.4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Экологические мероприятия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217 453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217 634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6979450"/>
                  </a:ext>
                </a:extLst>
              </a:tr>
              <a:tr h="3089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4.5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Рек-ция насосных агрегатов, технолог. объектов (камеры, колллекторы и т.д.)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1 003 785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1 426 922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183 545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5914567"/>
                  </a:ext>
                </a:extLst>
              </a:tr>
              <a:tr h="2405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Основные средства (приобретение)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612 000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372 558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387 461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402 959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419 077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4854722"/>
                  </a:ext>
                </a:extLst>
              </a:tr>
              <a:tr h="2359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Общий итог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5 893 807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12 795 610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16 798 101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13 417 940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2 589 566 </a:t>
                      </a:r>
                    </a:p>
                  </a:txBody>
                  <a:tcPr marL="5955" marR="5955" marT="59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900258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827584" y="81490"/>
            <a:ext cx="8372292" cy="5764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Производственная программа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Straight Connector 7"/>
          <p:cNvCxnSpPr/>
          <p:nvPr/>
        </p:nvCxnSpPr>
        <p:spPr>
          <a:xfrm>
            <a:off x="251522" y="657912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747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1"/>
          <p:cNvSpPr txBox="1">
            <a:spLocks/>
          </p:cNvSpPr>
          <p:nvPr/>
        </p:nvSpPr>
        <p:spPr>
          <a:xfrm>
            <a:off x="7029422" y="5717911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342900">
              <a:defRPr/>
            </a:pPr>
            <a:fld id="{725C68B6-61C2-468F-89AB-4B9F7531AA68}" type="slidenum">
              <a:rPr lang="ru-RU" sz="90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algn="r" defTabSz="342900">
                <a:defRPr/>
              </a:pPr>
              <a:t>20</a:t>
            </a:fld>
            <a:endParaRPr lang="ru-RU" sz="90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C1262C2-DF43-41E0-B40B-C2B65C5167F1}"/>
              </a:ext>
            </a:extLst>
          </p:cNvPr>
          <p:cNvSpPr txBox="1"/>
          <p:nvPr/>
        </p:nvSpPr>
        <p:spPr>
          <a:xfrm>
            <a:off x="179513" y="836712"/>
            <a:ext cx="8774660" cy="47782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ru-RU" sz="1050" dirty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1050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течение 2025 года Товариществом проводилась работа по пересмотру тарифа на подачу воды по магистральному трубопроводу для коммунальных предприятий с учетом возможности субсидирования тарифа для вторичных водопользователей за счет средств местных бюджетов на период 2026 – 2027 годы. В результате для указанной категории потребителей тариф увеличен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30,00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до 247,52 тенге/м3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с вводом действие с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01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мая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2026 года.</a:t>
            </a:r>
          </a:p>
          <a:p>
            <a:pPr lvl="0" algn="just"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     Размер необходимой субсидии в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году составляет: </a:t>
            </a:r>
          </a:p>
          <a:p>
            <a:pPr marL="214313" indent="-11906" algn="just">
              <a:buFont typeface="Arial" panose="020B0604020202020204" pitchFamily="34" charset="0"/>
              <a:buChar char="•"/>
              <a:tabLst>
                <a:tab pos="267891" algn="l"/>
              </a:tabLst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Атырауская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область,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Мангистауская область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от 3,6 до 10,4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 млрд тенге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14313" indent="-11906" algn="just">
              <a:buFont typeface="Arial" panose="020B0604020202020204" pitchFamily="34" charset="0"/>
              <a:buChar char="•"/>
              <a:tabLst>
                <a:tab pos="267891" algn="l"/>
              </a:tabLst>
              <a:defRPr/>
            </a:pP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17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октября 2025г. Премьер-министр Республики Казахстан провел совещание с участием членов Правительства, руководителей других государственных органов и организаций по вопросу исполнения поручения Главы государства об упорядочении хода реализации программы экономических реформ в интересах граждан. По итогам совещания одним из решений было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приостановление с 16 октября 2025 года повышения коммунальных тарифов для всех групп потребителей до конца 1 квартала 2026 года.</a:t>
            </a:r>
          </a:p>
          <a:p>
            <a:pPr lvl="0" algn="just"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     Постановлением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акимата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области от 6 ноября 2025 года № 246 Товарищество включено в перечень систем водоснабжения, стоимость услуг по подаче питьевой воды которых подлежит субсидированию.</a:t>
            </a:r>
          </a:p>
          <a:p>
            <a:pPr lvl="0" algn="just"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pPr lvl="0" algn="just"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     Кроме того, дополнительно осуществляется взаимодействие с Администрацией Президента Республики Казахстан по вопросам текущей деятельности Товарищества и перспектив его развития. В рамках данного взаимодействия рассматриваются следующие проблемные вопросы:</a:t>
            </a:r>
          </a:p>
          <a:p>
            <a:pPr lvl="0" algn="just"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     - недобор объемов подачи воды (внедрение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«Take or pay»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pPr lvl="0" algn="just"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     - значительный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диспаритет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между тарифами для населения и НГДО (единый тариф);</a:t>
            </a:r>
          </a:p>
          <a:p>
            <a:pPr lvl="0" algn="just"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     - оптимизация долговой нагрузки на реконструкцию и расширение водовода (возникновение кассового разрыва);</a:t>
            </a:r>
          </a:p>
          <a:p>
            <a:pPr lvl="0" algn="just"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     - роль водовода «Астрахань-Мангышлак» в Единой концепции водоснабжения Западного Казахстана.</a:t>
            </a:r>
          </a:p>
          <a:p>
            <a:pPr lvl="0" algn="just"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Ожидается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проведение совещания с участием заинтересованных государственных органов и АО «</a:t>
            </a:r>
            <a:r>
              <a:rPr lang="ru-RU" sz="1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Самрук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Казына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defRPr/>
            </a:pPr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685800">
              <a:defRPr/>
            </a:pPr>
            <a:r>
              <a:rPr lang="ru-RU" sz="900" b="1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pPr algn="just" defTabSz="685800">
              <a:defRPr/>
            </a:pPr>
            <a:r>
              <a:rPr lang="ru-RU" sz="900" b="1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81490"/>
            <a:ext cx="8372292" cy="5764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ru-RU" b="1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Взаимодействие с государственными органами в части </a:t>
            </a:r>
            <a:endParaRPr lang="en-US" b="1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b="1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субсидирования тарифа для населения</a:t>
            </a:r>
          </a:p>
        </p:txBody>
      </p:sp>
      <p:pic>
        <p:nvPicPr>
          <p:cNvPr id="6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Connector 7"/>
          <p:cNvCxnSpPr/>
          <p:nvPr/>
        </p:nvCxnSpPr>
        <p:spPr>
          <a:xfrm>
            <a:off x="251522" y="657912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565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12">
            <a:extLst>
              <a:ext uri="{FF2B5EF4-FFF2-40B4-BE49-F238E27FC236}">
                <a16:creationId xmlns:a16="http://schemas.microsoft.com/office/drawing/2014/main" id="{982EFCE0-D884-4E0E-B320-1C0DA069A088}"/>
              </a:ext>
            </a:extLst>
          </p:cNvPr>
          <p:cNvSpPr txBox="1">
            <a:spLocks/>
          </p:cNvSpPr>
          <p:nvPr/>
        </p:nvSpPr>
        <p:spPr>
          <a:xfrm>
            <a:off x="8673555" y="931765"/>
            <a:ext cx="531829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r>
              <a:rPr lang="ru-RU" dirty="0">
                <a:solidFill>
                  <a:prstClr val="white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3</a:t>
            </a:r>
            <a:endParaRPr lang="x-none" dirty="0">
              <a:solidFill>
                <a:prstClr val="white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657F0BD6-6939-4827-BE63-AF698716B8B9}"/>
              </a:ext>
            </a:extLst>
          </p:cNvPr>
          <p:cNvSpPr/>
          <p:nvPr/>
        </p:nvSpPr>
        <p:spPr>
          <a:xfrm>
            <a:off x="91897" y="548680"/>
            <a:ext cx="896448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/>
            <a:r>
              <a:rPr lang="ru-RU" sz="1050" dirty="0">
                <a:solidFill>
                  <a:srgbClr val="333F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1050" dirty="0" smtClean="0">
                <a:solidFill>
                  <a:srgbClr val="333F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Совместным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приказом Департамента Комитета по регулированию естественных монополий Министерства национальной экономики Республики Казахстан по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области №54-ОД от 10 июля 2025 года и Комитета водного хозяйства Министерства водных ресурсов и ирригации Республики Казахстан №83-ОД от 14 июля 2025 года утверждена инвестиционная программа Товарищества на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2024-2029гг.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годы.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1304686"/>
              </p:ext>
            </p:extLst>
          </p:nvPr>
        </p:nvGraphicFramePr>
        <p:xfrm>
          <a:off x="179513" y="1379677"/>
          <a:ext cx="8667285" cy="5145670"/>
        </p:xfrm>
        <a:graphic>
          <a:graphicData uri="http://schemas.openxmlformats.org/drawingml/2006/table">
            <a:tbl>
              <a:tblPr firstRow="1" firstCol="1" bandRow="1"/>
              <a:tblGrid>
                <a:gridCol w="488278">
                  <a:extLst>
                    <a:ext uri="{9D8B030D-6E8A-4147-A177-3AD203B41FA5}">
                      <a16:colId xmlns:a16="http://schemas.microsoft.com/office/drawing/2014/main" val="3438971639"/>
                    </a:ext>
                  </a:extLst>
                </a:gridCol>
                <a:gridCol w="6497186">
                  <a:extLst>
                    <a:ext uri="{9D8B030D-6E8A-4147-A177-3AD203B41FA5}">
                      <a16:colId xmlns:a16="http://schemas.microsoft.com/office/drawing/2014/main" val="2391574381"/>
                    </a:ext>
                  </a:extLst>
                </a:gridCol>
                <a:gridCol w="1681821">
                  <a:extLst>
                    <a:ext uri="{9D8B030D-6E8A-4147-A177-3AD203B41FA5}">
                      <a16:colId xmlns:a16="http://schemas.microsoft.com/office/drawing/2014/main" val="182093229"/>
                    </a:ext>
                  </a:extLst>
                </a:gridCol>
              </a:tblGrid>
              <a:tr h="437302">
                <a:tc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№ п/п</a:t>
                      </a:r>
                    </a:p>
                  </a:txBody>
                  <a:tcPr marL="36956" marR="3695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Наименование мероприятий инвестиционной программы </a:t>
                      </a:r>
                    </a:p>
                  </a:txBody>
                  <a:tcPr marL="36956" marR="3695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Утвержденная сумма,</a:t>
                      </a:r>
                      <a:r>
                        <a:rPr lang="ru-RU" sz="1050" b="1" i="0" u="none" strike="noStrike" kern="1200" baseline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i="0" u="none" strike="noStrike" kern="1200" baseline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</a:t>
                      </a:r>
                      <a:r>
                        <a:rPr lang="ru-RU" sz="1050" b="1" i="0" u="none" strike="noStrike" kern="1200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 тенге</a:t>
                      </a:r>
                      <a:endParaRPr lang="ru-RU" sz="105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0990412"/>
                  </a:ext>
                </a:extLst>
              </a:tr>
              <a:tr h="159358">
                <a:tc gridSpan="3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Мероприятия инвестиционной программы с 1 июля 2025 года по 30 июня 2026 года</a:t>
                      </a:r>
                      <a:endParaRPr kumimoji="0" lang="ru-RU" sz="9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567492"/>
                  </a:ext>
                </a:extLst>
              </a:tr>
              <a:tr h="415824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Замена трубопровода на заливе </a:t>
                      </a:r>
                      <a:r>
                        <a:rPr lang="ru-RU" sz="9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Кайдак</a:t>
                      </a: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водовода «</a:t>
                      </a:r>
                      <a:r>
                        <a:rPr lang="ru-RU" sz="9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Сай</a:t>
                      </a: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-Утес - </a:t>
                      </a:r>
                      <a:r>
                        <a:rPr lang="ru-RU" sz="9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Бузачи</a:t>
                      </a: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»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3 340 173,92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5232401"/>
                  </a:ext>
                </a:extLst>
              </a:tr>
              <a:tr h="298630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Приобретение автотранспортных средств и специальной техники производственного назначения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198 065,00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3601800"/>
                  </a:ext>
                </a:extLst>
              </a:tr>
              <a:tr h="154271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ВНС </a:t>
                      </a:r>
                      <a:r>
                        <a:rPr lang="ru-RU" sz="9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Каражанбас</a:t>
                      </a: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 Капитальный ремонт РВС-10000м3 №3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175 070,46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1587099"/>
                  </a:ext>
                </a:extLst>
              </a:tr>
              <a:tr h="154271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Замена технологического трубопровода В-40 Ду700 мм от ВНС-8 до ВОС </a:t>
                      </a:r>
                      <a:r>
                        <a:rPr lang="ru-RU" sz="9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Кульсары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751 180,50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1826617"/>
                  </a:ext>
                </a:extLst>
              </a:tr>
              <a:tr h="154271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Воздушный переход водовода «Астрахань-Мангышлак» через р. </a:t>
                      </a:r>
                      <a:r>
                        <a:rPr lang="ru-RU" sz="9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Манаша</a:t>
                      </a: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»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359 040,66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9956635"/>
                  </a:ext>
                </a:extLst>
              </a:tr>
              <a:tr h="273121">
                <a:tc gridSpan="2"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Всего на период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l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4 823 530,55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7727816"/>
                  </a:ext>
                </a:extLst>
              </a:tr>
              <a:tr h="154271">
                <a:tc gridSpan="3"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Мероприятия инвестиционной программы с 1 июля 2026 года по 30 июня 2027 года</a:t>
                      </a:r>
                      <a:endParaRPr kumimoji="0" lang="ru-RU" sz="9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3262085"/>
                  </a:ext>
                </a:extLst>
              </a:tr>
              <a:tr h="415824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Разработка ПИР "Строительство ВНС-3 (на 165 км); строительство </a:t>
                      </a:r>
                    </a:p>
                    <a:p>
                      <a:pPr algn="l"/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отпайки от КТК 2 ВЛ-220 </a:t>
                      </a:r>
                      <a:r>
                        <a:rPr lang="ru-RU" sz="9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кВ</a:t>
                      </a: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до ВНС-3 длиной 2х8 км; строительство ПС-220/10 </a:t>
                      </a:r>
                      <a:r>
                        <a:rPr lang="ru-RU" sz="9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кВ</a:t>
                      </a: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2×10 МВА на ВНС-3"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278 959,32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9222997"/>
                  </a:ext>
                </a:extLst>
              </a:tr>
              <a:tr h="279581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Приобретение автотранспортных средств и специальной техники производственного назначения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125 000,00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9433656"/>
                  </a:ext>
                </a:extLst>
              </a:tr>
              <a:tr h="18319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Всего на период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b="1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403 959,32</a:t>
                      </a:r>
                      <a:endParaRPr lang="ru-RU" sz="900" b="1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4393726"/>
                  </a:ext>
                </a:extLst>
              </a:tr>
              <a:tr h="154271">
                <a:tc gridSpan="3"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Мероприятия инвестиционной программы с 1 июля 2027 года по 30 июня 2028 года</a:t>
                      </a:r>
                      <a:endParaRPr kumimoji="0" lang="ru-RU" sz="9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2856512"/>
                  </a:ext>
                </a:extLst>
              </a:tr>
              <a:tr h="415824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Строительство ВНС-3 (на 165 км); строительство </a:t>
                      </a:r>
                    </a:p>
                    <a:p>
                      <a:pPr algn="l"/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отпайки от КТК 2 ВЛ-220 </a:t>
                      </a:r>
                      <a:r>
                        <a:rPr lang="ru-RU" sz="9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</a:t>
                      </a:r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до ВНС-3 длиной 2х8 км; строительство ПС-220/10 </a:t>
                      </a:r>
                      <a:r>
                        <a:rPr lang="ru-RU" sz="9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</a:t>
                      </a:r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2×10 МВА на ВНС-3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13 042 489,75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0579919"/>
                  </a:ext>
                </a:extLst>
              </a:tr>
              <a:tr h="279581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Приобретение автотранспортных средств и специальной техники производственного назначения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126 598,21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0062443"/>
                  </a:ext>
                </a:extLst>
              </a:tr>
              <a:tr h="18319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Всего на период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b="1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13 169 087,96</a:t>
                      </a:r>
                      <a:endParaRPr lang="ru-RU" sz="900" b="1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7746791"/>
                  </a:ext>
                </a:extLst>
              </a:tr>
              <a:tr h="154271">
                <a:tc gridSpan="3"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Мероприятия инвестиционной программы с 1 июля 2028 года по 30 июня 2029 года</a:t>
                      </a:r>
                      <a:endParaRPr kumimoji="0" lang="ru-RU" sz="9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05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3731951"/>
                  </a:ext>
                </a:extLst>
              </a:tr>
              <a:tr h="415824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Строительство ВНС-3 (на 165 км); строительство </a:t>
                      </a:r>
                    </a:p>
                    <a:p>
                      <a:pPr algn="l"/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отпайки от КТК 2 ВЛ-220 </a:t>
                      </a:r>
                      <a:r>
                        <a:rPr lang="ru-RU" sz="9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</a:t>
                      </a:r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до ВНС-3 длиной 2х8 км; строительство ПС-220/10 </a:t>
                      </a:r>
                      <a:r>
                        <a:rPr lang="ru-RU" sz="9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</a:t>
                      </a:r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2×10 МВА на ВНС-3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7 364 159,46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4991729"/>
                  </a:ext>
                </a:extLst>
              </a:tr>
              <a:tr h="279581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Приобретение автотранспортных средств и специальной техники производственного назначения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102 500,00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2903243"/>
                  </a:ext>
                </a:extLst>
              </a:tr>
              <a:tr h="18319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Всего на период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b="1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7 466 659,46</a:t>
                      </a:r>
                      <a:endParaRPr lang="ru-RU" sz="900" b="1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4062852"/>
                  </a:ext>
                </a:extLst>
              </a:tr>
            </a:tbl>
          </a:graphicData>
        </a:graphic>
      </p:graphicFrame>
      <p:sp>
        <p:nvSpPr>
          <p:cNvPr id="7" name="Номер слайда 1">
            <a:extLst>
              <a:ext uri="{FF2B5EF4-FFF2-40B4-BE49-F238E27FC236}">
                <a16:creationId xmlns:a16="http://schemas.microsoft.com/office/drawing/2014/main" id="{E736203B-5D3C-478E-B1AC-5A95D26A33DA}"/>
              </a:ext>
            </a:extLst>
          </p:cNvPr>
          <p:cNvSpPr txBox="1">
            <a:spLocks/>
          </p:cNvSpPr>
          <p:nvPr/>
        </p:nvSpPr>
        <p:spPr>
          <a:xfrm>
            <a:off x="7472362" y="5746957"/>
            <a:ext cx="1671638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r" defTabSz="914400" rtl="0" eaLnBrk="1" latinLnBrk="0" hangingPunct="1">
              <a:defRPr sz="975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defRPr/>
            </a:pPr>
            <a:r>
              <a:rPr lang="ru-RU" sz="750" b="1" dirty="0">
                <a:solidFill>
                  <a:srgbClr val="1F4E79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4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33092" y="88928"/>
            <a:ext cx="8372292" cy="5764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Утвержденная инвестиционная программа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2866" y="2442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7"/>
          <p:cNvCxnSpPr/>
          <p:nvPr/>
        </p:nvCxnSpPr>
        <p:spPr>
          <a:xfrm>
            <a:off x="179512" y="544221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821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12">
            <a:extLst>
              <a:ext uri="{FF2B5EF4-FFF2-40B4-BE49-F238E27FC236}">
                <a16:creationId xmlns:a16="http://schemas.microsoft.com/office/drawing/2014/main" id="{982EFCE0-D884-4E0E-B320-1C0DA069A088}"/>
              </a:ext>
            </a:extLst>
          </p:cNvPr>
          <p:cNvSpPr txBox="1">
            <a:spLocks/>
          </p:cNvSpPr>
          <p:nvPr/>
        </p:nvSpPr>
        <p:spPr>
          <a:xfrm>
            <a:off x="8673555" y="931765"/>
            <a:ext cx="531829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r>
              <a:rPr lang="ru-RU" dirty="0">
                <a:solidFill>
                  <a:prstClr val="white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3</a:t>
            </a:r>
            <a:endParaRPr lang="x-none" dirty="0">
              <a:solidFill>
                <a:prstClr val="white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1525789"/>
              </p:ext>
            </p:extLst>
          </p:nvPr>
        </p:nvGraphicFramePr>
        <p:xfrm>
          <a:off x="189947" y="900933"/>
          <a:ext cx="8784978" cy="5624412"/>
        </p:xfrm>
        <a:graphic>
          <a:graphicData uri="http://schemas.openxmlformats.org/drawingml/2006/table">
            <a:tbl>
              <a:tblPr firstRow="1" firstCol="1" bandRow="1"/>
              <a:tblGrid>
                <a:gridCol w="198209">
                  <a:extLst>
                    <a:ext uri="{9D8B030D-6E8A-4147-A177-3AD203B41FA5}">
                      <a16:colId xmlns:a16="http://schemas.microsoft.com/office/drawing/2014/main" val="3438971639"/>
                    </a:ext>
                  </a:extLst>
                </a:gridCol>
                <a:gridCol w="1890022">
                  <a:extLst>
                    <a:ext uri="{9D8B030D-6E8A-4147-A177-3AD203B41FA5}">
                      <a16:colId xmlns:a16="http://schemas.microsoft.com/office/drawing/2014/main" val="2391574381"/>
                    </a:ext>
                  </a:extLst>
                </a:gridCol>
                <a:gridCol w="716007">
                  <a:extLst>
                    <a:ext uri="{9D8B030D-6E8A-4147-A177-3AD203B41FA5}">
                      <a16:colId xmlns:a16="http://schemas.microsoft.com/office/drawing/2014/main" val="51490530"/>
                    </a:ext>
                  </a:extLst>
                </a:gridCol>
                <a:gridCol w="623164">
                  <a:extLst>
                    <a:ext uri="{9D8B030D-6E8A-4147-A177-3AD203B41FA5}">
                      <a16:colId xmlns:a16="http://schemas.microsoft.com/office/drawing/2014/main" val="2335398133"/>
                    </a:ext>
                  </a:extLst>
                </a:gridCol>
                <a:gridCol w="821069">
                  <a:extLst>
                    <a:ext uri="{9D8B030D-6E8A-4147-A177-3AD203B41FA5}">
                      <a16:colId xmlns:a16="http://schemas.microsoft.com/office/drawing/2014/main" val="3699662768"/>
                    </a:ext>
                  </a:extLst>
                </a:gridCol>
                <a:gridCol w="1173057">
                  <a:extLst>
                    <a:ext uri="{9D8B030D-6E8A-4147-A177-3AD203B41FA5}">
                      <a16:colId xmlns:a16="http://schemas.microsoft.com/office/drawing/2014/main" val="1042090934"/>
                    </a:ext>
                  </a:extLst>
                </a:gridCol>
                <a:gridCol w="998704">
                  <a:extLst>
                    <a:ext uri="{9D8B030D-6E8A-4147-A177-3AD203B41FA5}">
                      <a16:colId xmlns:a16="http://schemas.microsoft.com/office/drawing/2014/main" val="4180524974"/>
                    </a:ext>
                  </a:extLst>
                </a:gridCol>
                <a:gridCol w="852575">
                  <a:extLst>
                    <a:ext uri="{9D8B030D-6E8A-4147-A177-3AD203B41FA5}">
                      <a16:colId xmlns:a16="http://schemas.microsoft.com/office/drawing/2014/main" val="458888545"/>
                    </a:ext>
                  </a:extLst>
                </a:gridCol>
                <a:gridCol w="1512171">
                  <a:extLst>
                    <a:ext uri="{9D8B030D-6E8A-4147-A177-3AD203B41FA5}">
                      <a16:colId xmlns:a16="http://schemas.microsoft.com/office/drawing/2014/main" val="803354547"/>
                    </a:ext>
                  </a:extLst>
                </a:gridCol>
              </a:tblGrid>
              <a:tr h="454492">
                <a:tc rowSpan="2"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№</a:t>
                      </a:r>
                      <a:endParaRPr lang="ru-RU" sz="90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Наименование мероприятий инвестиционной программы </a:t>
                      </a:r>
                    </a:p>
                  </a:txBody>
                  <a:tcPr marL="36956" marR="3695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Единица</a:t>
                      </a:r>
                      <a:r>
                        <a:rPr lang="ru-RU" sz="900" b="1" i="0" u="none" strike="noStrike" kern="1200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измерения</a:t>
                      </a:r>
                      <a:endParaRPr lang="ru-RU" sz="90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План</a:t>
                      </a:r>
                      <a:endParaRPr lang="ru-RU" sz="90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Оперативный факт</a:t>
                      </a:r>
                      <a:endParaRPr lang="ru-RU" sz="90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Отклонение</a:t>
                      </a:r>
                    </a:p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lang="ru-RU" sz="900" b="1" i="0" u="none" strike="noStrike" kern="1200" dirty="0" err="1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абс</a:t>
                      </a: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.)</a:t>
                      </a:r>
                      <a:endParaRPr lang="ru-RU" sz="90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Исполнение</a:t>
                      </a:r>
                    </a:p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(%)</a:t>
                      </a:r>
                    </a:p>
                  </a:txBody>
                  <a:tcPr marL="36956" marR="3695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Статус </a:t>
                      </a: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исполнения </a:t>
                      </a:r>
                      <a:endParaRPr lang="ru-RU" sz="90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0990412"/>
                  </a:ext>
                </a:extLst>
              </a:tr>
              <a:tr h="77917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235" rtl="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Кол-в</a:t>
                      </a:r>
                      <a:r>
                        <a:rPr lang="ru-RU" sz="900" b="1" i="0" u="none" strike="noStrike" kern="1200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</a:t>
                      </a:r>
                      <a:endParaRPr lang="ru-RU" sz="900" b="1" i="0" u="none" strike="noStrike" kern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Сумма инвестиций, </a:t>
                      </a:r>
                    </a:p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</a:t>
                      </a:r>
                      <a:r>
                        <a:rPr lang="ru-RU" sz="900" b="1" i="0" u="none" strike="noStrike" kern="1200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тенге</a:t>
                      </a:r>
                    </a:p>
                  </a:txBody>
                  <a:tcPr marL="36956" marR="3695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Сумма инвестиций, </a:t>
                      </a:r>
                    </a:p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</a:t>
                      </a:r>
                      <a:r>
                        <a:rPr lang="ru-RU" sz="900" b="1" i="0" u="none" strike="noStrike" kern="1200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тенге</a:t>
                      </a:r>
                    </a:p>
                  </a:txBody>
                  <a:tcPr marL="36956" marR="3695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841161"/>
                  </a:ext>
                </a:extLst>
              </a:tr>
              <a:tr h="282043">
                <a:tc gridSpan="9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Мероприятия инвестиционной программы с 1 июля 2025 года по 30 июня 2026 года</a:t>
                      </a:r>
                      <a:endParaRPr kumimoji="0" lang="ru-RU" sz="9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567492"/>
                  </a:ext>
                </a:extLst>
              </a:tr>
              <a:tr h="791823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Замена трубопровода на заливе 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Кайдак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водовода «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Сай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-Утес - 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Бузачи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»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км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3 340 173,92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- 3 340 173,92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9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0%</a:t>
                      </a:r>
                      <a:endParaRPr kumimoji="0" lang="ru-RU" sz="9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9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Договор заключен, ожидается проведение работ</a:t>
                      </a:r>
                      <a:endParaRPr kumimoji="0" lang="ru-RU" sz="9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5232401"/>
                  </a:ext>
                </a:extLst>
              </a:tr>
              <a:tr h="1226421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Приобретение автотранспортных средств и специальной техники производственного назначения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ед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198 065,00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157 950,00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- 35 026,00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100%</a:t>
                      </a:r>
                      <a:endParaRPr lang="ru-RU" sz="900" b="1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Исполнено в полном объеме, отклонение связано с возникшей экономией денежных средств по итогу тендера</a:t>
                      </a:r>
                      <a:endParaRPr lang="ru-RU" sz="900" b="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3601800"/>
                  </a:ext>
                </a:extLst>
              </a:tr>
              <a:tr h="519452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ВНС 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Каражанбас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 Капитальный ремонт РВС-10000м3 №3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объект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175 070,46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170 814,96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- 4 255,5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70%</a:t>
                      </a:r>
                      <a:endParaRPr lang="ru-RU" sz="900" b="1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 стадии завершения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1587099"/>
                  </a:ext>
                </a:extLst>
              </a:tr>
              <a:tr h="779179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Замена технологического трубопровода В-40 Ду700 мм от ВНС-8 до ВОС 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Кульсары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км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751 180,50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703 370,61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- 47 809,89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95%</a:t>
                      </a:r>
                      <a:endParaRPr lang="ru-RU" sz="900" b="1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 этапе реализации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1826617"/>
                  </a:ext>
                </a:extLst>
              </a:tr>
              <a:tr h="791823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Воздушный переход водовода «Астрахань-Мангышлак» через р. 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Манаша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»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км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0,5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359 040,66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- 359 040,66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Проводятся тендерные процедуры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9956635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833092" y="88928"/>
            <a:ext cx="8372292" cy="5764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Исполнение утвержденной инвестиционной программы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2866" y="2442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7"/>
          <p:cNvCxnSpPr/>
          <p:nvPr/>
        </p:nvCxnSpPr>
        <p:spPr>
          <a:xfrm>
            <a:off x="179512" y="544221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142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"/>
          <p:cNvSpPr txBox="1">
            <a:spLocks/>
          </p:cNvSpPr>
          <p:nvPr/>
        </p:nvSpPr>
        <p:spPr>
          <a:xfrm>
            <a:off x="1691680" y="2491318"/>
            <a:ext cx="7818028" cy="4628393"/>
          </a:xfrm>
          <a:prstGeom prst="rect">
            <a:avLst/>
          </a:prstGeom>
          <a:ln>
            <a:noFill/>
          </a:ln>
          <a:effectLst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1pPr>
          </a:lstStyle>
          <a:p>
            <a:pPr marL="285750" indent="-285750" algn="l">
              <a:buFont typeface="Wingdings" panose="05000000000000000000" pitchFamily="2" charset="2"/>
              <a:buChar char="Ø"/>
            </a:pPr>
            <a:endParaRPr lang="ru-RU" alt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71708" y="130571"/>
            <a:ext cx="8165180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Отчет об исполнении утвержденных тарифных смет</a:t>
            </a:r>
          </a:p>
        </p:txBody>
      </p:sp>
      <p:pic>
        <p:nvPicPr>
          <p:cNvPr id="9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251519" y="892123"/>
            <a:ext cx="8667285" cy="39280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тарифной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сметы:</a:t>
            </a:r>
            <a:endParaRPr lang="ru-RU" sz="1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1518" y="1841330"/>
            <a:ext cx="8670496" cy="1116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услуги по подаче воды по магистральным трубопроводам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июля 2025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март 2026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года;</a:t>
            </a:r>
            <a:endParaRPr lang="ru-RU" sz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услуги по производству, передаче и распределению тепловой энергии за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год;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регулируемую услугу по электрической энергии за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отводу сточных вод за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услугу по подаче воды по магистральному трубопроводу «Кульсары-Тенгиз»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апреля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года по март 2026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года;</a:t>
            </a:r>
            <a:endParaRPr lang="ru-RU" sz="1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1517" y="3500243"/>
            <a:ext cx="8667287" cy="30751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инвестиционной программы;</a:t>
            </a:r>
            <a:endParaRPr lang="ru-RU" sz="1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51518" y="3981852"/>
            <a:ext cx="8667286" cy="41692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соблюдении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показателей качества и надежности регулируемых услуг и достижение показателей эффективности деятельности;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51518" y="4572879"/>
            <a:ext cx="8667285" cy="58431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Проводимая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работа с потребителями, качество предоставления регулируемых услуг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51517" y="5412455"/>
            <a:ext cx="8667285" cy="39280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события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 и перспективы деятельности на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2026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год.</a:t>
            </a:r>
          </a:p>
        </p:txBody>
      </p:sp>
    </p:spTree>
    <p:extLst>
      <p:ext uri="{BB962C8B-B14F-4D97-AF65-F5344CB8AC3E}">
        <p14:creationId xmlns:p14="http://schemas.microsoft.com/office/powerpoint/2010/main" val="271995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988840"/>
            <a:ext cx="9133108" cy="223224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alt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  <a:endParaRPr lang="ru-RU" altLang="ru-RU" sz="1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80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41498</TotalTime>
  <Words>4725</Words>
  <Application>Microsoft Office PowerPoint</Application>
  <PresentationFormat>Экран (4:3)</PresentationFormat>
  <Paragraphs>1144</Paragraphs>
  <Slides>24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3" baseType="lpstr">
      <vt:lpstr>Arial</vt:lpstr>
      <vt:lpstr>Calibri</vt:lpstr>
      <vt:lpstr>Calibri Light</vt:lpstr>
      <vt:lpstr>Roboto Light</vt:lpstr>
      <vt:lpstr>Segoe UI Light</vt:lpstr>
      <vt:lpstr>Tahoma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(II-ЧАСТЬ)  по итогам деятельности ДЗО АО «КазМунайГаз-ПМ» (ТОО «АНПЗ», ТОО «ПНХЗ», ТОО «ПКОП», ТОО «ҚазМұнайГаз Өнімдері», АО «KPI», ТОО «СП Caspi Bitum», ТОО «ПХСНГ», ТОО «КМГ-Аэро») за истекший отчетный период квартал/год и задачи на следующий квартал/год, статус реализации действующих программ</dc:title>
  <dc:creator>Друзь Елена Сергеевна</dc:creator>
  <cp:lastModifiedBy>Баспаева Акмарал Амангалиевна</cp:lastModifiedBy>
  <cp:revision>2020</cp:revision>
  <cp:lastPrinted>2023-07-19T04:13:44Z</cp:lastPrinted>
  <dcterms:created xsi:type="dcterms:W3CDTF">2015-03-04T12:29:32Z</dcterms:created>
  <dcterms:modified xsi:type="dcterms:W3CDTF">2026-05-04T06:17:14Z</dcterms:modified>
</cp:coreProperties>
</file>