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9" r:id="rId1"/>
  </p:sldMasterIdLst>
  <p:notesMasterIdLst>
    <p:notesMasterId r:id="rId20"/>
  </p:notesMasterIdLst>
  <p:handoutMasterIdLst>
    <p:handoutMasterId r:id="rId21"/>
  </p:handoutMasterIdLst>
  <p:sldIdLst>
    <p:sldId id="305" r:id="rId2"/>
    <p:sldId id="313" r:id="rId3"/>
    <p:sldId id="309" r:id="rId4"/>
    <p:sldId id="311" r:id="rId5"/>
    <p:sldId id="312" r:id="rId6"/>
    <p:sldId id="328" r:id="rId7"/>
    <p:sldId id="316" r:id="rId8"/>
    <p:sldId id="296" r:id="rId9"/>
    <p:sldId id="303" r:id="rId10"/>
    <p:sldId id="286" r:id="rId11"/>
    <p:sldId id="283" r:id="rId12"/>
    <p:sldId id="287" r:id="rId13"/>
    <p:sldId id="288" r:id="rId14"/>
    <p:sldId id="289" r:id="rId15"/>
    <p:sldId id="331" r:id="rId16"/>
    <p:sldId id="320" r:id="rId17"/>
    <p:sldId id="330" r:id="rId18"/>
    <p:sldId id="317" r:id="rId19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рузь Елена Сергеевна" initials="ДЕС" lastIdx="2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562"/>
    <a:srgbClr val="0C0066"/>
    <a:srgbClr val="008000"/>
    <a:srgbClr val="020764"/>
    <a:srgbClr val="042A62"/>
    <a:srgbClr val="FFFFCC"/>
    <a:srgbClr val="920000"/>
    <a:srgbClr val="006600"/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6510" autoAdjust="0"/>
  </p:normalViewPr>
  <p:slideViewPr>
    <p:cSldViewPr>
      <p:cViewPr varScale="1">
        <p:scale>
          <a:sx n="123" d="100"/>
          <a:sy n="123" d="100"/>
        </p:scale>
        <p:origin x="1686" y="114"/>
      </p:cViewPr>
      <p:guideLst>
        <p:guide orient="horz" pos="2160"/>
        <p:guide pos="2880"/>
        <p:guide/>
      </p:guideLst>
    </p:cSldViewPr>
  </p:slideViewPr>
  <p:outlineViewPr>
    <p:cViewPr>
      <p:scale>
        <a:sx n="33" d="100"/>
        <a:sy n="33" d="100"/>
      </p:scale>
      <p:origin x="0" y="114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90" d="100"/>
          <a:sy n="90" d="100"/>
        </p:scale>
        <p:origin x="3714" y="72"/>
      </p:cViewPr>
      <p:guideLst>
        <p:guide orient="horz" pos="3110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2946400" cy="494108"/>
          </a:xfrm>
          <a:prstGeom prst="rect">
            <a:avLst/>
          </a:prstGeom>
        </p:spPr>
        <p:txBody>
          <a:bodyPr vert="horz" lIns="90726" tIns="45362" rIns="90726" bIns="453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4"/>
            <a:ext cx="2946400" cy="494108"/>
          </a:xfrm>
          <a:prstGeom prst="rect">
            <a:avLst/>
          </a:prstGeom>
        </p:spPr>
        <p:txBody>
          <a:bodyPr vert="horz" lIns="90726" tIns="45362" rIns="90726" bIns="45362" rtlCol="0"/>
          <a:lstStyle>
            <a:lvl1pPr algn="r">
              <a:defRPr sz="1200"/>
            </a:lvl1pPr>
          </a:lstStyle>
          <a:p>
            <a:fld id="{186D6F55-A11F-4DDC-9D20-EEA9A283C8C7}" type="datetimeFigureOut">
              <a:rPr lang="ru-RU" smtClean="0"/>
              <a:t>03.08.2026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6981"/>
            <a:ext cx="2946400" cy="494108"/>
          </a:xfrm>
          <a:prstGeom prst="rect">
            <a:avLst/>
          </a:prstGeom>
        </p:spPr>
        <p:txBody>
          <a:bodyPr vert="horz" lIns="90726" tIns="45362" rIns="90726" bIns="453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376981"/>
            <a:ext cx="2946400" cy="494108"/>
          </a:xfrm>
          <a:prstGeom prst="rect">
            <a:avLst/>
          </a:prstGeom>
        </p:spPr>
        <p:txBody>
          <a:bodyPr vert="horz" lIns="90726" tIns="45362" rIns="90726" bIns="45362" rtlCol="0" anchor="b"/>
          <a:lstStyle>
            <a:lvl1pPr algn="r">
              <a:defRPr sz="1200"/>
            </a:lvl1pPr>
          </a:lstStyle>
          <a:p>
            <a:fld id="{2605430A-D751-4BB0-8CE8-FD9303CA56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810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659" cy="493634"/>
          </a:xfrm>
          <a:prstGeom prst="rect">
            <a:avLst/>
          </a:prstGeom>
        </p:spPr>
        <p:txBody>
          <a:bodyPr vert="horz" lIns="90163" tIns="45081" rIns="90163" bIns="4508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1"/>
            <a:ext cx="2945659" cy="493634"/>
          </a:xfrm>
          <a:prstGeom prst="rect">
            <a:avLst/>
          </a:prstGeom>
        </p:spPr>
        <p:txBody>
          <a:bodyPr vert="horz" lIns="90163" tIns="45081" rIns="90163" bIns="45081" rtlCol="0"/>
          <a:lstStyle>
            <a:lvl1pPr algn="r">
              <a:defRPr sz="1200"/>
            </a:lvl1pPr>
          </a:lstStyle>
          <a:p>
            <a:fld id="{D68D9B8D-DF36-499C-8990-550C33EE2CD4}" type="datetimeFigureOut">
              <a:rPr lang="ru-RU" smtClean="0"/>
              <a:pPr/>
              <a:t>03.08.2026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63" tIns="45081" rIns="90163" bIns="4508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9"/>
            <a:ext cx="5438140" cy="4442698"/>
          </a:xfrm>
          <a:prstGeom prst="rect">
            <a:avLst/>
          </a:prstGeom>
        </p:spPr>
        <p:txBody>
          <a:bodyPr vert="horz" lIns="90163" tIns="45081" rIns="90163" bIns="4508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377317"/>
            <a:ext cx="2945659" cy="493634"/>
          </a:xfrm>
          <a:prstGeom prst="rect">
            <a:avLst/>
          </a:prstGeom>
        </p:spPr>
        <p:txBody>
          <a:bodyPr vert="horz" lIns="90163" tIns="45081" rIns="90163" bIns="4508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377317"/>
            <a:ext cx="2945659" cy="493634"/>
          </a:xfrm>
          <a:prstGeom prst="rect">
            <a:avLst/>
          </a:prstGeom>
        </p:spPr>
        <p:txBody>
          <a:bodyPr vert="horz" lIns="90163" tIns="45081" rIns="90163" bIns="45081" rtlCol="0" anchor="b"/>
          <a:lstStyle>
            <a:lvl1pPr algn="r">
              <a:defRPr sz="1200"/>
            </a:lvl1pPr>
          </a:lstStyle>
          <a:p>
            <a:fld id="{2BBFE662-F22C-4A05-BDEB-E91158B9B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63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67075" y="508000"/>
            <a:ext cx="3405188" cy="25542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33681"/>
            <a:ext cx="8162425" cy="3182560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87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267075" y="508000"/>
            <a:ext cx="3405188" cy="25542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994117" y="3233681"/>
            <a:ext cx="8162425" cy="3182560"/>
          </a:xfrm>
        </p:spPr>
        <p:txBody>
          <a:bodyPr/>
          <a:lstStyle/>
          <a:p>
            <a:pPr algn="just"/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D9428-2B7A-42EA-BB9D-CE96CA7DCC0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37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7268">
              <a:defRPr/>
            </a:pPr>
            <a:fld id="{59044B56-593F-454D-B688-6D0B40F0554F}" type="slidenum">
              <a:rPr lang="ru-RU">
                <a:solidFill>
                  <a:prstClr val="black"/>
                </a:solidFill>
                <a:latin typeface="Calibri"/>
              </a:rPr>
              <a:pPr defTabSz="907268">
                <a:defRPr/>
              </a:pPr>
              <a:t>15</a:t>
            </a:fld>
            <a:endParaRPr lang="ru-RU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045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8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473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89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922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73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48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81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598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12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745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01.09.2016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6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60910" y="6356351"/>
            <a:ext cx="3611290" cy="379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Июль, 202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kk-KZ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год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916832"/>
            <a:ext cx="9143999" cy="259228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ТОО «Магистральный Водовод»</a:t>
            </a: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 об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исполнении утвержденных тарифных смет,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исполнении утвержденной инвестиционной программы,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соблюдении показателей качества и надежности регулируемых услуг и достижении показателей эффективности деятельности </a:t>
            </a:r>
            <a:endParaRPr lang="en-US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 потребителями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иными заинтересованными лицами </a:t>
            </a:r>
            <a:endParaRPr lang="ru-RU" alt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sz="2400" b="1" dirty="0">
                <a:solidFill>
                  <a:schemeClr val="bg1"/>
                </a:solidFill>
                <a:latin typeface="Roboto Light"/>
                <a:cs typeface="Arial" panose="020B0604020202020204" pitchFamily="34" charset="0"/>
              </a:rPr>
              <a:t>I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полугодие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alt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225594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52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ru-KZ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отчета ТОО «Магистральный Водовод»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itle 3"/>
          <p:cNvSpPr txBox="1">
            <a:spLocks/>
          </p:cNvSpPr>
          <p:nvPr/>
        </p:nvSpPr>
        <p:spPr>
          <a:xfrm>
            <a:off x="251520" y="836712"/>
            <a:ext cx="8685368" cy="97421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50" tIns="45724" rIns="91450" bIns="4572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Целями </a:t>
            </a:r>
            <a:r>
              <a:rPr lang="ru-RU" altLang="ru-RU" sz="1400" b="1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отчета ТОО «Магистральный Водовод» 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являются: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усиление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системы защиты прав 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потребителей;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534988" indent="-263525" algn="just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0" algn="l"/>
                <a:tab pos="627063" algn="l"/>
              </a:tabLst>
            </a:pP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</a:t>
            </a: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прозрачности деятельности субъектов естественных монополий</a:t>
            </a:r>
            <a:r>
              <a:rPr lang="ru-RU" sz="1400" dirty="0" smtClean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lang="ru-RU" sz="1400" dirty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4335" y="3860331"/>
            <a:ext cx="8748145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sz="14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100421"/>
            <a:ext cx="8568951" cy="308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Повестка слушания:</a:t>
            </a: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 о Товариществе;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деятельности Товарищества за 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утвержденных тарифных смет за 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утвержденной инвестиционной программы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период;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4988" indent="-263525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показателей качества и надежности регулируемых услуг </a:t>
            </a:r>
            <a:r>
              <a:rPr lang="en-US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достижения показателей эффективности 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деятельности.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pic>
        <p:nvPicPr>
          <p:cNvPr id="9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69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86445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 ТОО «Магистральный Водовод»</a:t>
            </a: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51520" y="933840"/>
            <a:ext cx="8658411" cy="3084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Решением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Совета директоров АО «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КазТрансОйл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было создано ТОО «Магистральный Водовод», со 100%-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ым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участием АО «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КазТрансОйл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июня 2018 года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было приобретено имущество магистрального водовода «Астрахань-Мангышлак» (договор купли-продажи имущества магистрального водовода «Астрахань-Мангышлак» заключенный между Товариществом и КТО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Основной деятельностью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Товарищества является подача воды по магистральным трубопроводам в районы Атырауской и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Мангистауской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областей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 </a:t>
            </a:r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</a:t>
            </a: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Председателя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КРЕМЗКиПП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МНЭ РК от 11 октября 2018 года №243-ОД включен в Республиканский раздел Государственного регистра субъектов естественных монополий.</a:t>
            </a:r>
          </a:p>
        </p:txBody>
      </p:sp>
      <p:cxnSp>
        <p:nvCxnSpPr>
          <p:cNvPr id="1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57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рямоугольник 50"/>
          <p:cNvSpPr/>
          <p:nvPr/>
        </p:nvSpPr>
        <p:spPr>
          <a:xfrm>
            <a:off x="435981" y="1247070"/>
            <a:ext cx="8280920" cy="715589"/>
          </a:xfrm>
          <a:prstGeom prst="rect">
            <a:avLst/>
          </a:prstGeom>
        </p:spPr>
        <p:txBody>
          <a:bodyPr wrap="square" lIns="91450" tIns="45724" rIns="91450" bIns="45724">
            <a:spAutoFit/>
          </a:bodyPr>
          <a:lstStyle/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14341" indent="-214341" algn="just">
              <a:buFont typeface="Arial" panose="020B0604020202020204" pitchFamily="34" charset="0"/>
              <a:buChar char="•"/>
              <a:tabLst>
                <a:tab pos="0" algn="l"/>
              </a:tabLst>
            </a:pPr>
            <a:endParaRPr lang="ru-RU" sz="9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tabLst>
                <a:tab pos="0" algn="l"/>
              </a:tabLst>
            </a:pP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" descr="E:\Isken\Работа\КазТрансОйл\Медиа\pic3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08" y="1220460"/>
            <a:ext cx="1401873" cy="115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D:\Iskendir\Сотрудники\Мои\КазТрансОйл\Медиа\pic4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2" y="2755322"/>
            <a:ext cx="1321704" cy="84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34713" y="1220459"/>
            <a:ext cx="2210175" cy="115575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Протяженность Водопровода    </a:t>
            </a:r>
          </a:p>
          <a:p>
            <a:pPr algn="ctr"/>
            <a:r>
              <a:rPr lang="kk-KZ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2 308 км.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23408" y="2615273"/>
            <a:ext cx="2210174" cy="115918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Водоносная станция 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kk-KZ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ед.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34713" y="5315195"/>
            <a:ext cx="2198869" cy="113814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Насосные агрегаты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 </a:t>
            </a: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ед.</a:t>
            </a:r>
            <a:endParaRPr lang="ru-RU" sz="1200" b="1" dirty="0">
              <a:solidFill>
                <a:schemeClr val="bg1"/>
              </a:solidFill>
              <a:latin typeface="Roboto Light"/>
              <a:cs typeface="Arial" panose="020B0604020202020204" pitchFamily="34" charset="0"/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105614" y="1412775"/>
            <a:ext cx="4855760" cy="2016225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аварий за </a:t>
            </a:r>
            <a:r>
              <a:rPr lang="kk-KZ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период</a:t>
            </a:r>
            <a:endParaRPr lang="ru-RU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1729060" y="4022057"/>
            <a:ext cx="2221480" cy="10807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Резервуары</a:t>
            </a:r>
            <a:endParaRPr lang="ru-RU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28 ед</a:t>
            </a:r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6" name="Picture 2" descr="D:\Iskendir\Сотрудники\Мои\КазТрансОйл\Медиа\pic4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" y="4106304"/>
            <a:ext cx="1541181" cy="91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809" y="5405294"/>
            <a:ext cx="1314848" cy="1052628"/>
          </a:xfrm>
          <a:prstGeom prst="rect">
            <a:avLst/>
          </a:prstGeom>
        </p:spPr>
      </p:pic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CD1BB940-C556-4CF8-837D-7337DBDA2A5F}"/>
              </a:ext>
            </a:extLst>
          </p:cNvPr>
          <p:cNvSpPr/>
          <p:nvPr/>
        </p:nvSpPr>
        <p:spPr>
          <a:xfrm>
            <a:off x="4063045" y="4138292"/>
            <a:ext cx="4855760" cy="216394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</a:t>
            </a:r>
            <a:r>
              <a:rPr lang="en-U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инцидентов за </a:t>
            </a:r>
            <a:r>
              <a:rPr lang="kk-KZ" sz="12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отчетный период</a:t>
            </a:r>
            <a:endParaRPr lang="ru-RU" sz="1200" b="1" u="sng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b="1" u="sng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Товариществом была проведена работа по устранению инцидентов. Простоя водовода не было. Были обеспечены качество, надежность и безопасность услуг.</a:t>
            </a:r>
            <a:endParaRPr lang="ru-RU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1708" y="130570"/>
            <a:ext cx="8165180" cy="463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Производственные показатели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 </a:t>
            </a:r>
            <a:endParaRPr lang="en-US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ТОО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«Магистральный Водовод» </a:t>
            </a:r>
          </a:p>
        </p:txBody>
      </p:sp>
      <p:pic>
        <p:nvPicPr>
          <p:cNvPr id="22" name="Рисунок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511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19" y="764704"/>
            <a:ext cx="8667285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kk-KZ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Товарищество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отчетном периоде оказывало следующие регулируемые </a:t>
            </a: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услуги:</a:t>
            </a:r>
            <a:endParaRPr lang="ru-RU" sz="14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по подаче воды по магистральным трубопроводам;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подаче воды по магистральному трубопроводу «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-Тенгиз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услугу по передаче электрической энергии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производству, передаче и распределению тепловой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энергии;</a:t>
            </a:r>
          </a:p>
          <a:p>
            <a:pPr marL="357188" indent="-179388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услугу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 отводу сточных вод (поселок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Кигач,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ВНС-8 города Кульсары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Промзона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Жылыойского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района).</a:t>
            </a: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244682" y="2852937"/>
            <a:ext cx="8667284" cy="412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ctr">
              <a:defRPr sz="1662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по доходам от регулируемой деятельности</a:t>
            </a:r>
            <a:endParaRPr lang="kk-KZ" alt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0" name="Таблица 2">
            <a:extLst>
              <a:ext uri="{FF2B5EF4-FFF2-40B4-BE49-F238E27FC236}">
                <a16:creationId xmlns:a16="http://schemas.microsoft.com/office/drawing/2014/main" id="{1D3DB771-9590-431D-81CA-FE040A47E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505099"/>
              </p:ext>
            </p:extLst>
          </p:nvPr>
        </p:nvGraphicFramePr>
        <p:xfrm>
          <a:off x="251518" y="3317724"/>
          <a:ext cx="8685369" cy="2722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267">
                  <a:extLst>
                    <a:ext uri="{9D8B030D-6E8A-4147-A177-3AD203B41FA5}">
                      <a16:colId xmlns:a16="http://schemas.microsoft.com/office/drawing/2014/main" val="3503628699"/>
                    </a:ext>
                  </a:extLst>
                </a:gridCol>
                <a:gridCol w="6494241">
                  <a:extLst>
                    <a:ext uri="{9D8B030D-6E8A-4147-A177-3AD203B41FA5}">
                      <a16:colId xmlns:a16="http://schemas.microsoft.com/office/drawing/2014/main" val="1214937824"/>
                    </a:ext>
                  </a:extLst>
                </a:gridCol>
                <a:gridCol w="1613861">
                  <a:extLst>
                    <a:ext uri="{9D8B030D-6E8A-4147-A177-3AD203B41FA5}">
                      <a16:colId xmlns:a16="http://schemas.microsoft.com/office/drawing/2014/main" val="1876162679"/>
                    </a:ext>
                  </a:extLst>
                </a:gridCol>
              </a:tblGrid>
              <a:tr h="768400"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050" b="1" i="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п/п</a:t>
                      </a:r>
                      <a:endParaRPr lang="ru-RU" sz="1050" b="1" i="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noProof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услуги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 </a:t>
                      </a:r>
                    </a:p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 </a:t>
                      </a:r>
                      <a:r>
                        <a:rPr lang="en-US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1050" b="1" i="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i="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полугодие </a:t>
                      </a:r>
                    </a:p>
                    <a:p>
                      <a:pPr marL="0" marR="0" lvl="0" indent="0" algn="ctr" defTabSz="9143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</a:t>
                      </a:r>
                      <a: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года,</a:t>
                      </a:r>
                      <a:br>
                        <a:rPr lang="ru-RU" sz="1050" b="1" i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i="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тыс.теңге</a:t>
                      </a:r>
                      <a:endParaRPr lang="ru-RU" sz="1050" b="1" i="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5916940"/>
                  </a:ext>
                </a:extLst>
              </a:tr>
              <a:tr h="33863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Услуга по подаче воды по магистральным трубопроводам</a:t>
                      </a:r>
                      <a:endParaRPr lang="en-US" sz="12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12 176 </a:t>
                      </a:r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770,27</a:t>
                      </a:r>
                      <a:endParaRPr lang="ru-RU" sz="1200" b="0" u="none" strike="noStrike" kern="12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723011"/>
                  </a:ext>
                </a:extLst>
              </a:tr>
              <a:tr h="30038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Услуга по подаче воды по магистральному трубопроводу «</a:t>
                      </a:r>
                      <a:r>
                        <a:rPr lang="ru-RU" sz="1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Кульсары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-Тенгиз»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617 393,07 </a:t>
                      </a: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4025444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Производство,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</a:t>
                      </a:r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ередача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</a:t>
                      </a:r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распределение тепловой энергии 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4 185,28</a:t>
                      </a:r>
                      <a:endParaRPr lang="ru-RU" sz="1200" b="0" u="none" strike="noStrike" kern="12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4849357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Передача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лектрической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энергии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2 215,71</a:t>
                      </a:r>
                      <a:endParaRPr lang="ru-KZ" sz="1200" b="0" u="none" strike="noStrike" kern="1200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1721370"/>
                  </a:ext>
                </a:extLst>
              </a:tr>
              <a:tr h="309143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Отвод</a:t>
                      </a:r>
                      <a:r>
                        <a:rPr lang="ru-RU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сточных </a:t>
                      </a:r>
                      <a:r>
                        <a:rPr lang="ru-RU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вод </a:t>
                      </a:r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1 217,82 </a:t>
                      </a:r>
                      <a:endParaRPr lang="ru-KZ" sz="1200" b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2554858"/>
                  </a:ext>
                </a:extLst>
              </a:tr>
              <a:tr h="387547"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</a:t>
                      </a:r>
                      <a:endParaRPr lang="ru-RU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60" marR="121860" marT="45714" marB="45714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2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1200" b="1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801 782,15</a:t>
                      </a:r>
                      <a:endParaRPr lang="ru-KZ" sz="12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07" marR="91407" marT="45703" marB="45703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7846867"/>
                  </a:ext>
                </a:extLst>
              </a:tr>
            </a:tbl>
          </a:graphicData>
        </a:graphic>
      </p:graphicFrame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Регулируемые услуги </a:t>
            </a:r>
          </a:p>
        </p:txBody>
      </p:sp>
      <p:pic>
        <p:nvPicPr>
          <p:cNvPr id="14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7"/>
          <p:cNvCxnSpPr/>
          <p:nvPr/>
        </p:nvCxnSpPr>
        <p:spPr>
          <a:xfrm>
            <a:off x="251518" y="620688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55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7691" y="795761"/>
            <a:ext cx="866728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услуга по подаче воды оказывалась согласно тарифам, утвержденным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области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19 июня 2024 года №30-ОД утверждены тарифы и тарифная смета на подачу воды по магистральным трубопроводам с применением стимулирующего метода тарифного регулирования с вводом с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июля 2024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(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ДКРЕМ по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от 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kk-KZ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июня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№41-ОД внесены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с вводом действия с 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июля 2026 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года). </a:t>
            </a:r>
            <a:endParaRPr lang="ru-RU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80861" y="3450607"/>
            <a:ext cx="1082169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57983" y="33228"/>
            <a:ext cx="8165180" cy="6594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 на услугу по подаче воды по магистральным трубопроводам</a:t>
            </a: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52765" y="116199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255878" y="692696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3735279"/>
              </p:ext>
            </p:extLst>
          </p:nvPr>
        </p:nvGraphicFramePr>
        <p:xfrm>
          <a:off x="203143" y="2348878"/>
          <a:ext cx="8571832" cy="3662813"/>
        </p:xfrm>
        <a:graphic>
          <a:graphicData uri="http://schemas.openxmlformats.org/drawingml/2006/table">
            <a:tbl>
              <a:tblPr/>
              <a:tblGrid>
                <a:gridCol w="3132133">
                  <a:extLst>
                    <a:ext uri="{9D8B030D-6E8A-4147-A177-3AD203B41FA5}">
                      <a16:colId xmlns:a16="http://schemas.microsoft.com/office/drawing/2014/main" val="3809909772"/>
                    </a:ext>
                  </a:extLst>
                </a:gridCol>
                <a:gridCol w="1413425">
                  <a:extLst>
                    <a:ext uri="{9D8B030D-6E8A-4147-A177-3AD203B41FA5}">
                      <a16:colId xmlns:a16="http://schemas.microsoft.com/office/drawing/2014/main" val="1405427801"/>
                    </a:ext>
                  </a:extLst>
                </a:gridCol>
                <a:gridCol w="1330282">
                  <a:extLst>
                    <a:ext uri="{9D8B030D-6E8A-4147-A177-3AD203B41FA5}">
                      <a16:colId xmlns:a16="http://schemas.microsoft.com/office/drawing/2014/main" val="1004863692"/>
                    </a:ext>
                  </a:extLst>
                </a:gridCol>
                <a:gridCol w="1330282">
                  <a:extLst>
                    <a:ext uri="{9D8B030D-6E8A-4147-A177-3AD203B41FA5}">
                      <a16:colId xmlns:a16="http://schemas.microsoft.com/office/drawing/2014/main" val="4016600725"/>
                    </a:ext>
                  </a:extLst>
                </a:gridCol>
                <a:gridCol w="1365710">
                  <a:extLst>
                    <a:ext uri="{9D8B030D-6E8A-4147-A177-3AD203B41FA5}">
                      <a16:colId xmlns:a16="http://schemas.microsoft.com/office/drawing/2014/main" val="1741564356"/>
                    </a:ext>
                  </a:extLst>
                </a:gridCol>
              </a:tblGrid>
              <a:tr h="216026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r" rtl="0" fontAlgn="ctr"/>
                      <a:r>
                        <a:rPr lang="ru-RU" sz="1000" b="0" i="1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1000" b="0" i="1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/м3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862774"/>
                  </a:ext>
                </a:extLst>
              </a:tr>
              <a:tr h="576064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01.07.2025 - 30.06.2026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</a:t>
                      </a:r>
                      <a:r>
                        <a:rPr lang="ru-RU" sz="1050" b="1" i="0" u="none" strike="noStrike" kern="1200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- 30.06.2027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01.07.2027-30.06.2028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235" rtl="0" eaLnBrk="1" fontAlgn="ctr" latinLnBrk="0" hangingPunct="1"/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01.07.2028 - 30.06.2029</a:t>
                      </a:r>
                      <a:endParaRPr lang="ru-KZ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768257"/>
                  </a:ext>
                </a:extLst>
              </a:tr>
              <a:tr h="362154">
                <a:tc>
                  <a:txBody>
                    <a:bodyPr/>
                    <a:lstStyle/>
                    <a:p>
                      <a:pPr marL="88900" indent="0" algn="l" rtl="0" fontAlgn="ctr"/>
                      <a:r>
                        <a:rPr lang="en-US" sz="12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981,30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1 101,43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85,17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08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386784"/>
                  </a:ext>
                </a:extLst>
              </a:tr>
              <a:tr h="989568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Население,  бюджетные и некоммерческие организации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01.07.2025 - 30.04.2026 - 30,00</a:t>
                      </a:r>
                      <a:b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01.05.2026 - 30.06.2026 – 247,52</a:t>
                      </a:r>
                      <a:endParaRPr kumimoji="0" lang="ru-RU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247,52</a:t>
                      </a:r>
                      <a:endParaRPr kumimoji="0" lang="ru-RU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199,19</a:t>
                      </a:r>
                      <a:endParaRPr kumimoji="0" lang="ru-RU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35,05</a:t>
                      </a:r>
                      <a:endParaRPr kumimoji="0" lang="ru-RU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157381"/>
                  </a:ext>
                </a:extLst>
              </a:tr>
              <a:tr h="407212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Сельхозтоваропроизводители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235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100,00</a:t>
                      </a:r>
                      <a:endParaRPr kumimoji="0" lang="ru-RU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3463687"/>
                  </a:ext>
                </a:extLst>
              </a:tr>
              <a:tr h="595916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Промышленные предприятия и другие коммерческие организации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1 277,31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1 327,32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1 377,32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b="0" i="1" u="none" strike="noStrike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427,31</a:t>
                      </a:r>
                      <a:endParaRPr lang="ru-RU" sz="1200" b="0" i="1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0616941"/>
                  </a:ext>
                </a:extLst>
              </a:tr>
              <a:tr h="515873">
                <a:tc>
                  <a:txBody>
                    <a:bodyPr/>
                    <a:lstStyle>
                      <a:lvl1pPr marL="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117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23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35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47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5588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2705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199823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6940" algn="l" defTabSz="914235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88900" indent="0"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Нефтегазодобывающие предприятия 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895" marR="5895" marT="5895" marB="0"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2 922,90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3 130,33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4 132,03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algn="ctr" rtl="0" fontAlgn="ctr"/>
                      <a:r>
                        <a:rPr lang="ru-RU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3 521,41</a:t>
                      </a:r>
                    </a:p>
                  </a:txBody>
                  <a:tcPr marL="5895" marR="5895" marT="5895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6307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753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476790"/>
              </p:ext>
            </p:extLst>
          </p:nvPr>
        </p:nvGraphicFramePr>
        <p:xfrm>
          <a:off x="251519" y="664545"/>
          <a:ext cx="8667286" cy="344714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4258477">
                  <a:extLst>
                    <a:ext uri="{9D8B030D-6E8A-4147-A177-3AD203B41FA5}">
                      <a16:colId xmlns:a16="http://schemas.microsoft.com/office/drawing/2014/main" val="1214403513"/>
                    </a:ext>
                  </a:extLst>
                </a:gridCol>
                <a:gridCol w="1954312">
                  <a:extLst>
                    <a:ext uri="{9D8B030D-6E8A-4147-A177-3AD203B41FA5}">
                      <a16:colId xmlns:a16="http://schemas.microsoft.com/office/drawing/2014/main" val="3129136375"/>
                    </a:ext>
                  </a:extLst>
                </a:gridCol>
                <a:gridCol w="1202654">
                  <a:extLst>
                    <a:ext uri="{9D8B030D-6E8A-4147-A177-3AD203B41FA5}">
                      <a16:colId xmlns:a16="http://schemas.microsoft.com/office/drawing/2014/main" val="1288057806"/>
                    </a:ext>
                  </a:extLst>
                </a:gridCol>
                <a:gridCol w="1251843">
                  <a:extLst>
                    <a:ext uri="{9D8B030D-6E8A-4147-A177-3AD203B41FA5}">
                      <a16:colId xmlns:a16="http://schemas.microsoft.com/office/drawing/2014/main" val="2630384020"/>
                    </a:ext>
                  </a:extLst>
                </a:gridCol>
              </a:tblGrid>
              <a:tr h="1004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Группа </a:t>
                      </a:r>
                      <a:r>
                        <a:rPr lang="ru-RU" sz="105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потребителей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уполномоченным </a:t>
                      </a:r>
                      <a:r>
                        <a:rPr lang="ru-RU" sz="105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органом </a:t>
                      </a:r>
                      <a:endParaRPr lang="ru-RU" sz="105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105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поставленных услуг</a:t>
                      </a: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объем</a:t>
                      </a:r>
                      <a:r>
                        <a:rPr lang="ru-RU" sz="105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Отклонение, тыс.м³</a:t>
                      </a:r>
                      <a:endParaRPr lang="ru-RU" sz="105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88523"/>
                  </a:ext>
                </a:extLst>
              </a:tr>
              <a:tr h="8730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Население,  бюджетные и некоммерческие организации, а также другие предприятия, оказывающие коммунальные услуги населению, бюджетным и некоммерческим организациям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28 966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470</a:t>
                      </a:r>
                      <a:endParaRPr lang="ru-RU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- 22 496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7103683"/>
                  </a:ext>
                </a:extLst>
              </a:tr>
              <a:tr h="4027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Сельскохозяйственный товаропроизводитель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502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- 354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9170311"/>
                  </a:ext>
                </a:extLst>
              </a:tr>
              <a:tr h="447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Промышленные предприятия и другие коммерческие организации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8 719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413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- 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7 306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159716"/>
                  </a:ext>
                </a:extLst>
              </a:tr>
              <a:tr h="377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Нефтегазодобывающие предприятия 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468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3 333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- 8 135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6983728"/>
                  </a:ext>
                </a:extLst>
              </a:tr>
              <a:tr h="341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2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49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654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11 364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- 38 291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309029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7405" y="4208009"/>
            <a:ext cx="8701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отчетном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периоде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объем оказанных услуг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11 364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тыс.м³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38 290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тыс.м³ или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 77%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ниже годового объема, утвержденного в тарифной смете. Фактические объемы показаны </a:t>
            </a:r>
            <a:r>
              <a:rPr lang="ru-RU" sz="140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1400" smtClean="0">
                <a:latin typeface="Arial" panose="020B0604020202020204" pitchFamily="34" charset="0"/>
                <a:cs typeface="Arial" panose="020B0604020202020204" pitchFamily="34" charset="0"/>
              </a:rPr>
              <a:t>шесть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месяцев.</a:t>
            </a:r>
          </a:p>
          <a:p>
            <a:pPr algn="just"/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Фактический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объем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поставки воды за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 месяцев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11 364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м3 из них: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56,94%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коммунальные предприятия, население, бюджетные организации;</a:t>
            </a:r>
            <a:endParaRPr lang="en-US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29,32%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нефтегазодобывающие компании;</a:t>
            </a:r>
            <a:endParaRPr lang="en-US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lvl="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12,44%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- промышленные предприятия;</a:t>
            </a:r>
            <a:endParaRPr lang="en-US" sz="14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449263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1,30%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 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 с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ельскохозяйственный </a:t>
            </a:r>
            <a:r>
              <a:rPr lang="ru-RU" sz="1400" dirty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товаропроизводитель</a:t>
            </a:r>
            <a:r>
              <a:rPr lang="ru-RU" sz="14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  <a:endParaRPr lang="ru-RU" sz="14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708" y="130571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Объемы подачи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воды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полугодие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2026 года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251520" y="577677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13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603" y="5245959"/>
            <a:ext cx="86672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Освоение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затрат по услуге по подаче воды составило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19 419 582,41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37%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смете, утвержденным приказами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(далее – Департамент)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20.03.2026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года. Поэтому фактические затраты показаны за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шесть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месяцев с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января 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 по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июнь 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услуги при утвержденной сумме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48 725 864,73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12 176 770,27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-75,0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91913"/>
            <a:ext cx="8165180" cy="580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сметы на услуги по подаче воды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магистральным трубопроводам за отчетный период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69603" y="692696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836412"/>
              </p:ext>
            </p:extLst>
          </p:nvPr>
        </p:nvGraphicFramePr>
        <p:xfrm>
          <a:off x="386818" y="843397"/>
          <a:ext cx="8541353" cy="44025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569">
                  <a:extLst>
                    <a:ext uri="{9D8B030D-6E8A-4147-A177-3AD203B41FA5}">
                      <a16:colId xmlns:a16="http://schemas.microsoft.com/office/drawing/2014/main" val="1365355387"/>
                    </a:ext>
                  </a:extLst>
                </a:gridCol>
                <a:gridCol w="3401621">
                  <a:extLst>
                    <a:ext uri="{9D8B030D-6E8A-4147-A177-3AD203B41FA5}">
                      <a16:colId xmlns:a16="http://schemas.microsoft.com/office/drawing/2014/main" val="2095054899"/>
                    </a:ext>
                  </a:extLst>
                </a:gridCol>
                <a:gridCol w="803042">
                  <a:extLst>
                    <a:ext uri="{9D8B030D-6E8A-4147-A177-3AD203B41FA5}">
                      <a16:colId xmlns:a16="http://schemas.microsoft.com/office/drawing/2014/main" val="1819125449"/>
                    </a:ext>
                  </a:extLst>
                </a:gridCol>
                <a:gridCol w="1228750">
                  <a:extLst>
                    <a:ext uri="{9D8B030D-6E8A-4147-A177-3AD203B41FA5}">
                      <a16:colId xmlns:a16="http://schemas.microsoft.com/office/drawing/2014/main" val="2313534105"/>
                    </a:ext>
                  </a:extLst>
                </a:gridCol>
                <a:gridCol w="1528771">
                  <a:extLst>
                    <a:ext uri="{9D8B030D-6E8A-4147-A177-3AD203B41FA5}">
                      <a16:colId xmlns:a16="http://schemas.microsoft.com/office/drawing/2014/main" val="208763354"/>
                    </a:ext>
                  </a:extLst>
                </a:gridCol>
                <a:gridCol w="1218600">
                  <a:extLst>
                    <a:ext uri="{9D8B030D-6E8A-4147-A177-3AD203B41FA5}">
                      <a16:colId xmlns:a16="http://schemas.microsoft.com/office/drawing/2014/main" val="4113804029"/>
                    </a:ext>
                  </a:extLst>
                </a:gridCol>
              </a:tblGrid>
              <a:tr h="1120846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05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105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№9-ОД от 20.03.2026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 сметы</a:t>
                      </a:r>
                    </a:p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</a:t>
                      </a:r>
                      <a:r>
                        <a:rPr lang="ru-RU" sz="12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января 2026 года   по июнь 2026 года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процентах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043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714803"/>
                  </a:ext>
                </a:extLst>
              </a:tr>
              <a:tr h="2499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Контролируемые операционные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13 866 884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10 835 985,87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710588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Неконтролируемые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8 188 592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3 043 246,83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-63%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238526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Амортизация,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в том числе: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8 791 789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5 540 349,72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-37%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139857"/>
                  </a:ext>
                </a:extLst>
              </a:tr>
              <a:tr h="3103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Учтенная в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8 791 789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8 791 789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7063468"/>
                  </a:ext>
                </a:extLst>
              </a:tr>
              <a:tr h="5604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Допустимая прибыль (до выплаты вознаграждения за эффективность), в том числе: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12 397 996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12 397 996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060147"/>
                  </a:ext>
                </a:extLst>
              </a:tr>
              <a:tr h="3103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4.1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отнесенная к инвестиционной программе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5 694 110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5 694 110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33504"/>
                  </a:ext>
                </a:extLst>
              </a:tr>
              <a:tr h="3103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4.2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вознаграждение за эффективность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9 034 200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9 034 200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625226"/>
                  </a:ext>
                </a:extLst>
              </a:tr>
              <a:tr h="5604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4.3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необоснованно полученный доход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2 330 314</a:t>
                      </a:r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2 330 314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  <a:p>
                      <a:pPr algn="ctr" fontAlgn="ctr"/>
                      <a:endParaRPr lang="ru-RU" sz="12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897446"/>
                  </a:ext>
                </a:extLst>
              </a:tr>
              <a:tr h="2284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доходов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тыс.теңге</a:t>
                      </a:r>
                      <a:endParaRPr kumimoji="0" lang="ru-RU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48 725 866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12 176 770,27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-75,0%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199377"/>
                  </a:ext>
                </a:extLst>
              </a:tr>
              <a:tr h="3103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Объем предоставленных услуг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 м3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49 654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11 364,50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-77,1%</a:t>
                      </a:r>
                      <a:endParaRPr lang="ru-RU" sz="1200" b="1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378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79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1708" y="202479"/>
            <a:ext cx="8262490" cy="499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тарифной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сметы на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по подаче воды по магистральному трубопроводу «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-Тенгиз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kk-KZ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полугодие 2026 года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7"/>
          <p:cNvCxnSpPr/>
          <p:nvPr/>
        </p:nvCxnSpPr>
        <p:spPr>
          <a:xfrm>
            <a:off x="262360" y="908719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23667" y="908719"/>
            <a:ext cx="8705978" cy="1603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>       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отчетном периоде на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подаче воды по магистральному трубопроводу «Кульсары-Тенгиз» оказывалась согласно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тарифам, утвержденным приказом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Комитета по регулированию естественных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монополий Министерства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национальной экономики Республики Казахстан по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№20-ОД от 28 февраля 2023 года с вводом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действие с 01 апреля 2023 года. 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Тариф на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регулируемую услугу по подаче воды по магистральному трубопроводу «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-Тенгиз» в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размере – 747,48 </a:t>
            </a:r>
            <a:r>
              <a:rPr lang="ru-RU" sz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/м3 (без учета НДС).</a:t>
            </a: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1600" dirty="0">
              <a:solidFill>
                <a:schemeClr val="tx1"/>
              </a:solidFill>
              <a:latin typeface="Roboto Light"/>
              <a:cs typeface="Arial" panose="020B060402020202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064492"/>
              </p:ext>
            </p:extLst>
          </p:nvPr>
        </p:nvGraphicFramePr>
        <p:xfrm>
          <a:off x="262360" y="2204863"/>
          <a:ext cx="8544832" cy="37467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6916">
                  <a:extLst>
                    <a:ext uri="{9D8B030D-6E8A-4147-A177-3AD203B41FA5}">
                      <a16:colId xmlns:a16="http://schemas.microsoft.com/office/drawing/2014/main" val="1439812403"/>
                    </a:ext>
                  </a:extLst>
                </a:gridCol>
                <a:gridCol w="2614383">
                  <a:extLst>
                    <a:ext uri="{9D8B030D-6E8A-4147-A177-3AD203B41FA5}">
                      <a16:colId xmlns:a16="http://schemas.microsoft.com/office/drawing/2014/main" val="1085321441"/>
                    </a:ext>
                  </a:extLst>
                </a:gridCol>
                <a:gridCol w="818954">
                  <a:extLst>
                    <a:ext uri="{9D8B030D-6E8A-4147-A177-3AD203B41FA5}">
                      <a16:colId xmlns:a16="http://schemas.microsoft.com/office/drawing/2014/main" val="3644179323"/>
                    </a:ext>
                  </a:extLst>
                </a:gridCol>
                <a:gridCol w="1794475">
                  <a:extLst>
                    <a:ext uri="{9D8B030D-6E8A-4147-A177-3AD203B41FA5}">
                      <a16:colId xmlns:a16="http://schemas.microsoft.com/office/drawing/2014/main" val="2304747440"/>
                    </a:ext>
                  </a:extLst>
                </a:gridCol>
                <a:gridCol w="1693771">
                  <a:extLst>
                    <a:ext uri="{9D8B030D-6E8A-4147-A177-3AD203B41FA5}">
                      <a16:colId xmlns:a16="http://schemas.microsoft.com/office/drawing/2014/main" val="3686582119"/>
                    </a:ext>
                  </a:extLst>
                </a:gridCol>
                <a:gridCol w="1106333">
                  <a:extLst>
                    <a:ext uri="{9D8B030D-6E8A-4147-A177-3AD203B41FA5}">
                      <a16:colId xmlns:a16="http://schemas.microsoft.com/office/drawing/2014/main" val="652946685"/>
                    </a:ext>
                  </a:extLst>
                </a:gridCol>
              </a:tblGrid>
              <a:tr h="1083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показателей*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№20-ОД </a:t>
                      </a: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28.02.2023г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                  Фактически сложившиеся показатели тарифной сметы</a:t>
                      </a:r>
                      <a:r>
                        <a:rPr lang="en-US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</a:t>
                      </a: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отчетный период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(%)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695553"/>
                  </a:ext>
                </a:extLst>
              </a:tr>
              <a:tr h="3134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252 974,39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726 962,88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324738"/>
                  </a:ext>
                </a:extLst>
              </a:tr>
              <a:tr h="1515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87 781,52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694002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Энергия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87 781,52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498033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1 252 974,39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632 203,41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875730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труда и техника безопасности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65,00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854783"/>
                  </a:ext>
                </a:extLst>
              </a:tr>
              <a:tr h="3222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 затраты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(услуги сторонних   организаций)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6 912,96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7785132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441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650,32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175 310,75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377070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441 650,32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175 310,75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-60%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256710"/>
                  </a:ext>
                </a:extLst>
              </a:tr>
              <a:tr h="1672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.1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 и другие выплаты в бюджет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441 650,32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175 310,75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-60%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306612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694 624,71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902 273,64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-47%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6498790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900" b="1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284 880,57 </a:t>
                      </a:r>
                      <a:r>
                        <a:rPr lang="ru-RU" sz="9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178467"/>
                  </a:ext>
                </a:extLst>
              </a:tr>
              <a:tr h="17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1 694 624,71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617 393,07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4580826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2 267,11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825,97</a:t>
                      </a: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-64%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4259009"/>
                  </a:ext>
                </a:extLst>
              </a:tr>
              <a:tr h="1662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среднеотпускной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747,48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747,48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000" marR="5000" marT="500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91342"/>
                  </a:ext>
                </a:extLst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70313" y="5909459"/>
            <a:ext cx="86368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Освоение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затрат по услуге по подаче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воды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 магистральному трубопроводу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-Тенгиз» составило </a:t>
            </a:r>
          </a:p>
          <a:p>
            <a:pPr algn="just"/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902 273,64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Доход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услуги при утвержденной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сумме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1 694 624,71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составил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617 393,07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-64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смете.</a:t>
            </a:r>
          </a:p>
          <a:p>
            <a:pPr algn="just"/>
            <a:endParaRPr lang="ru-RU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83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0611" y="6080281"/>
            <a:ext cx="8749601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</a:t>
            </a:r>
            <a:r>
              <a:rPr lang="ru-RU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оказания услуги при утвержденной сумме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4 565,84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Фактически составили </a:t>
            </a:r>
            <a:r>
              <a:rPr lang="ru-RU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2 215,71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612684"/>
              </p:ext>
            </p:extLst>
          </p:nvPr>
        </p:nvGraphicFramePr>
        <p:xfrm>
          <a:off x="261953" y="1381812"/>
          <a:ext cx="8708259" cy="46984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5054">
                  <a:extLst>
                    <a:ext uri="{9D8B030D-6E8A-4147-A177-3AD203B41FA5}">
                      <a16:colId xmlns:a16="http://schemas.microsoft.com/office/drawing/2014/main" val="2439584069"/>
                    </a:ext>
                  </a:extLst>
                </a:gridCol>
                <a:gridCol w="3278512">
                  <a:extLst>
                    <a:ext uri="{9D8B030D-6E8A-4147-A177-3AD203B41FA5}">
                      <a16:colId xmlns:a16="http://schemas.microsoft.com/office/drawing/2014/main" val="3142782365"/>
                    </a:ext>
                  </a:extLst>
                </a:gridCol>
                <a:gridCol w="866533">
                  <a:extLst>
                    <a:ext uri="{9D8B030D-6E8A-4147-A177-3AD203B41FA5}">
                      <a16:colId xmlns:a16="http://schemas.microsoft.com/office/drawing/2014/main" val="509966213"/>
                    </a:ext>
                  </a:extLst>
                </a:gridCol>
                <a:gridCol w="1449864">
                  <a:extLst>
                    <a:ext uri="{9D8B030D-6E8A-4147-A177-3AD203B41FA5}">
                      <a16:colId xmlns:a16="http://schemas.microsoft.com/office/drawing/2014/main" val="3365809653"/>
                    </a:ext>
                  </a:extLst>
                </a:gridCol>
                <a:gridCol w="1525459">
                  <a:extLst>
                    <a:ext uri="{9D8B030D-6E8A-4147-A177-3AD203B41FA5}">
                      <a16:colId xmlns:a16="http://schemas.microsoft.com/office/drawing/2014/main" val="1346358728"/>
                    </a:ext>
                  </a:extLst>
                </a:gridCol>
                <a:gridCol w="1062837">
                  <a:extLst>
                    <a:ext uri="{9D8B030D-6E8A-4147-A177-3AD203B41FA5}">
                      <a16:colId xmlns:a16="http://schemas.microsoft.com/office/drawing/2014/main" val="2190871253"/>
                    </a:ext>
                  </a:extLst>
                </a:gridCol>
              </a:tblGrid>
              <a:tr h="787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показателей*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измерения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№70-ОД </a:t>
                      </a: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11.11.2024г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</a:t>
                      </a:r>
                      <a:r>
                        <a:rPr lang="en-US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</a:t>
                      </a: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отчетный период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процентах      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250620"/>
                  </a:ext>
                </a:extLst>
              </a:tr>
              <a:tr h="3092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3 543,89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3860104"/>
                  </a:ext>
                </a:extLst>
              </a:tr>
              <a:tr h="2045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10,11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5140106"/>
                  </a:ext>
                </a:extLst>
              </a:tr>
              <a:tr h="2187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1.1.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сырье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материалы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10,11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1978789"/>
                  </a:ext>
                </a:extLst>
              </a:tr>
              <a:tr h="2116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оплату труда,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4 551,24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3 502,89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7573888"/>
                  </a:ext>
                </a:extLst>
              </a:tr>
              <a:tr h="1839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338419"/>
                  </a:ext>
                </a:extLst>
              </a:tr>
              <a:tr h="181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заработная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плата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4 080,00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3 036,38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8516211"/>
                  </a:ext>
                </a:extLst>
              </a:tr>
              <a:tr h="1933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2.2.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социальный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 и соц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отчисления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348,84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340,32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5142574"/>
                  </a:ext>
                </a:extLst>
              </a:tr>
              <a:tr h="1608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2.3.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ОСМС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122,40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126,19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27536"/>
                  </a:ext>
                </a:extLst>
              </a:tr>
              <a:tr h="1603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20,04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811270"/>
                  </a:ext>
                </a:extLst>
              </a:tr>
              <a:tr h="181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трахование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4,18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15,79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278%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8739808"/>
                  </a:ext>
                </a:extLst>
              </a:tr>
              <a:tr h="1808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0,31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4,24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6769553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3 543,89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-22%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1882146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ru-RU" sz="900" b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1 328,89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763904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4 565,84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9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2 215,71 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-51%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4628754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кВт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013,02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5 830,82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-51%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5540125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кВтч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366971"/>
                  </a:ext>
                </a:extLst>
              </a:tr>
              <a:tr h="19271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Среднесписочная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численность персонала, всего в </a:t>
                      </a:r>
                      <a:r>
                        <a:rPr lang="ru-RU" sz="9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человек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7836888"/>
                  </a:ext>
                </a:extLst>
              </a:tr>
              <a:tr h="1869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производственного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4049140"/>
                  </a:ext>
                </a:extLst>
              </a:tr>
              <a:tr h="181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Среднемесячная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зарплата, всего, в </a:t>
                      </a:r>
                      <a:r>
                        <a:rPr lang="ru-RU" sz="900" b="1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170 000,00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170 000,00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345169"/>
                  </a:ext>
                </a:extLst>
              </a:tr>
              <a:tr h="1819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производственного</a:t>
                      </a: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170 000,00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170 000,00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877" marR="3877" marT="3877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0802841"/>
                  </a:ext>
                </a:extLst>
              </a:tr>
            </a:tbl>
          </a:graphicData>
        </a:graphic>
      </p:graphicFrame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90654" y="-63030"/>
            <a:ext cx="8138584" cy="8997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тарифной сметы на  регулируемую услугу</a:t>
            </a:r>
            <a:b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передаче электрической энергии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полугодие 2026 года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</a:br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pic>
        <p:nvPicPr>
          <p:cNvPr id="14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63280" y="19294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Connector 7"/>
          <p:cNvCxnSpPr/>
          <p:nvPr/>
        </p:nvCxnSpPr>
        <p:spPr>
          <a:xfrm>
            <a:off x="261953" y="53682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91508" y="498358"/>
            <a:ext cx="8658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>
                <a:latin typeface="Roboto Light"/>
                <a:cs typeface="Arial" panose="020B0604020202020204" pitchFamily="34" charset="0"/>
              </a:rPr>
              <a:t>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услуга по передаче электрической энергии оказывалась согласно тарифу, утвержденному приказом 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№70-ОД от 11.11.2024 года в размере 0,38 </a:t>
            </a:r>
            <a:r>
              <a:rPr lang="ru-RU" sz="12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1 </a:t>
            </a:r>
            <a:r>
              <a:rPr lang="ru-RU" sz="1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кВтч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(без НДС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r>
              <a:rPr lang="en-US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53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40046" y="6291845"/>
            <a:ext cx="84967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Доходы от оказания услуги при утвержденной сумме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6 685,19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составили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4 185,28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тыс.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066188"/>
              </p:ext>
            </p:extLst>
          </p:nvPr>
        </p:nvGraphicFramePr>
        <p:xfrm>
          <a:off x="238356" y="1765236"/>
          <a:ext cx="8700347" cy="45128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8632">
                  <a:extLst>
                    <a:ext uri="{9D8B030D-6E8A-4147-A177-3AD203B41FA5}">
                      <a16:colId xmlns:a16="http://schemas.microsoft.com/office/drawing/2014/main" val="1957293291"/>
                    </a:ext>
                  </a:extLst>
                </a:gridCol>
                <a:gridCol w="3016096">
                  <a:extLst>
                    <a:ext uri="{9D8B030D-6E8A-4147-A177-3AD203B41FA5}">
                      <a16:colId xmlns:a16="http://schemas.microsoft.com/office/drawing/2014/main" val="21178383"/>
                    </a:ext>
                  </a:extLst>
                </a:gridCol>
                <a:gridCol w="1094192">
                  <a:extLst>
                    <a:ext uri="{9D8B030D-6E8A-4147-A177-3AD203B41FA5}">
                      <a16:colId xmlns:a16="http://schemas.microsoft.com/office/drawing/2014/main" val="2208799259"/>
                    </a:ext>
                  </a:extLst>
                </a:gridCol>
                <a:gridCol w="1230966">
                  <a:extLst>
                    <a:ext uri="{9D8B030D-6E8A-4147-A177-3AD203B41FA5}">
                      <a16:colId xmlns:a16="http://schemas.microsoft.com/office/drawing/2014/main" val="1436957805"/>
                    </a:ext>
                  </a:extLst>
                </a:gridCol>
                <a:gridCol w="1519710">
                  <a:extLst>
                    <a:ext uri="{9D8B030D-6E8A-4147-A177-3AD203B41FA5}">
                      <a16:colId xmlns:a16="http://schemas.microsoft.com/office/drawing/2014/main" val="1851305208"/>
                    </a:ext>
                  </a:extLst>
                </a:gridCol>
                <a:gridCol w="1310751">
                  <a:extLst>
                    <a:ext uri="{9D8B030D-6E8A-4147-A177-3AD203B41FA5}">
                      <a16:colId xmlns:a16="http://schemas.microsoft.com/office/drawing/2014/main" val="3225790573"/>
                    </a:ext>
                  </a:extLst>
                </a:gridCol>
              </a:tblGrid>
              <a:tr h="7832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показателей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№89-ОД </a:t>
                      </a:r>
                      <a:endParaRPr lang="ru-RU" sz="1050" b="1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07.10.2022г.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Фактически сложившиеся показатели тарифной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отчетный период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процентах     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309407"/>
                  </a:ext>
                </a:extLst>
              </a:tr>
              <a:tr h="3098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373,58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6 417,30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-32%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7321678"/>
                  </a:ext>
                </a:extLst>
              </a:tr>
              <a:tr h="1910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566,62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4 529,31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-1%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526221"/>
                  </a:ext>
                </a:extLst>
              </a:tr>
              <a:tr h="2020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топливо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(газ)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566,62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4 566,62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-1%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58197"/>
                  </a:ext>
                </a:extLst>
              </a:tr>
              <a:tr h="2020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806,96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1 887,99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-61%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6351826"/>
                  </a:ext>
                </a:extLst>
              </a:tr>
              <a:tr h="2440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всего, в том числе: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366,81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4574020"/>
                  </a:ext>
                </a:extLst>
              </a:tr>
              <a:tr h="2177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 расходы,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366,81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1897003"/>
                  </a:ext>
                </a:extLst>
              </a:tr>
              <a:tr h="2108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272,78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366,81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34%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9014735"/>
                  </a:ext>
                </a:extLst>
              </a:tr>
              <a:tr h="2735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646,36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6 784,11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-30%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6644948"/>
                  </a:ext>
                </a:extLst>
              </a:tr>
              <a:tr h="269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2 598,84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08475"/>
                  </a:ext>
                </a:extLst>
              </a:tr>
              <a:tr h="269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646,36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4 185,28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084544"/>
                  </a:ext>
                </a:extLst>
              </a:tr>
              <a:tr h="23157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Гкал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2,04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1,28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-37%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877379"/>
                  </a:ext>
                </a:extLst>
              </a:tr>
              <a:tr h="2058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тенге/Гкал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720,28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4044681"/>
                  </a:ext>
                </a:extLst>
              </a:tr>
              <a:tr h="2098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Необоснованно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полученный доход (компенсация)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961,17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403048"/>
                  </a:ext>
                </a:extLst>
              </a:tr>
              <a:tr h="209814"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 ( с учетом компенсации)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685,19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4 185,28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-37%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1408262"/>
                  </a:ext>
                </a:extLst>
              </a:tr>
              <a:tr h="2694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2,04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1,28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-37%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709791"/>
                  </a:ext>
                </a:extLst>
              </a:tr>
              <a:tr h="1897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/Гкал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271,28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3 271,28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15" marR="6315" marT="631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3492155"/>
                  </a:ext>
                </a:extLst>
              </a:tr>
            </a:tbl>
          </a:graphicData>
        </a:graphic>
      </p:graphicFrame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3522" y="476672"/>
            <a:ext cx="8262973" cy="136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тарифной сметы на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регулируемую услугу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производству, передаче и распределению тепловой энергии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полугодие 2026 года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  <a:t/>
            </a:r>
            <a:b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Roboto Light"/>
                <a:cs typeface="Arial" panose="020B0604020202020204" pitchFamily="34" charset="0"/>
              </a:rPr>
            </a:br>
            <a:endParaRPr lang="ru-RU" sz="1600" b="1" dirty="0">
              <a:solidFill>
                <a:schemeClr val="accent5">
                  <a:lumMod val="50000"/>
                </a:schemeClr>
              </a:solidFill>
              <a:latin typeface="Roboto Light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6149" y="18513"/>
            <a:ext cx="627374" cy="53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38356" y="920474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69635" y="920474"/>
            <a:ext cx="8890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b="1" dirty="0" smtClean="0">
                <a:solidFill>
                  <a:srgbClr val="4472C4">
                    <a:lumMod val="50000"/>
                  </a:srgbClr>
                </a:solidFill>
                <a:latin typeface="Roboto Light"/>
                <a:cs typeface="Arial" panose="020B0604020202020204" pitchFamily="34" charset="0"/>
              </a:rPr>
              <a:t>     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отчетном периоде услуга по производству, передаче и распределению тепловой энергии оказывалась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тарифу, утвержденному приказом Департамента 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Комитета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 №89-ОД от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07 октября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2022 года в размере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3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271,28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/Гкал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(без НДС). </a:t>
            </a:r>
          </a:p>
        </p:txBody>
      </p:sp>
    </p:spTree>
    <p:extLst>
      <p:ext uri="{BB962C8B-B14F-4D97-AF65-F5344CB8AC3E}">
        <p14:creationId xmlns:p14="http://schemas.microsoft.com/office/powerpoint/2010/main" val="121341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589916"/>
              </p:ext>
            </p:extLst>
          </p:nvPr>
        </p:nvGraphicFramePr>
        <p:xfrm>
          <a:off x="294735" y="1774168"/>
          <a:ext cx="8649202" cy="2746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28416">
                  <a:extLst>
                    <a:ext uri="{9D8B030D-6E8A-4147-A177-3AD203B41FA5}">
                      <a16:colId xmlns:a16="http://schemas.microsoft.com/office/drawing/2014/main" val="1522714022"/>
                    </a:ext>
                  </a:extLst>
                </a:gridCol>
                <a:gridCol w="1445860">
                  <a:extLst>
                    <a:ext uri="{9D8B030D-6E8A-4147-A177-3AD203B41FA5}">
                      <a16:colId xmlns:a16="http://schemas.microsoft.com/office/drawing/2014/main" val="2690166198"/>
                    </a:ext>
                  </a:extLst>
                </a:gridCol>
                <a:gridCol w="2237463">
                  <a:extLst>
                    <a:ext uri="{9D8B030D-6E8A-4147-A177-3AD203B41FA5}">
                      <a16:colId xmlns:a16="http://schemas.microsoft.com/office/drawing/2014/main" val="3686872104"/>
                    </a:ext>
                  </a:extLst>
                </a:gridCol>
                <a:gridCol w="2237463">
                  <a:extLst>
                    <a:ext uri="{9D8B030D-6E8A-4147-A177-3AD203B41FA5}">
                      <a16:colId xmlns:a16="http://schemas.microsoft.com/office/drawing/2014/main" val="2226273037"/>
                    </a:ext>
                  </a:extLst>
                </a:gridCol>
              </a:tblGrid>
              <a:tr h="5215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и дата приказа ДКРЕМ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Единица измерения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Участок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Тариф, </a:t>
                      </a:r>
                      <a:r>
                        <a:rPr lang="ru-RU" sz="105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4365908"/>
                  </a:ext>
                </a:extLst>
              </a:tr>
              <a:tr h="9892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№67-ОД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11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октября 2024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/м3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Кигач, 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Курмангазинского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района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134,48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89015"/>
                  </a:ext>
                </a:extLst>
              </a:tr>
              <a:tr h="12355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№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95-ОД от 15 июля 2019 года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/м3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Кульсары (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Промзона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Жылыойского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района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 defTabSz="685800" rtl="0" eaLnBrk="1" fontAlgn="ctr" latinLnBrk="0" hangingPunct="1"/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5402104"/>
                  </a:ext>
                </a:extLst>
              </a:tr>
            </a:tbl>
          </a:graphicData>
        </a:graphic>
      </p:graphicFrame>
      <p:sp>
        <p:nvSpPr>
          <p:cNvPr id="1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7584" y="240436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Тарифы на услугу по отводу сточных вод</a:t>
            </a:r>
          </a:p>
        </p:txBody>
      </p:sp>
      <p:pic>
        <p:nvPicPr>
          <p:cNvPr id="17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200210" y="196051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Connector 7"/>
          <p:cNvCxnSpPr/>
          <p:nvPr/>
        </p:nvCxnSpPr>
        <p:spPr>
          <a:xfrm>
            <a:off x="251520" y="836712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25479" y="4866594"/>
            <a:ext cx="866728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отчетном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периоде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объемы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предоставленных услуг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составили </a:t>
            </a:r>
            <a:r>
              <a:rPr lang="ru-RU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7,31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тыс.м³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поселке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Кигач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3,23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тыс. м³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городе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Кульсары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Услуги оказывались на основании заключенных договоров с потребителями и в соответствии с установленными графиками.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883937"/>
            <a:ext cx="866728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 отчетном периоде услуга по отводу сточных вод оказывалась согласно тарифам, утвержденным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приказами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Департамента Комитета по регулированию естественных монополий Министерства национальной экономики Республики Казахстан по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Атырауской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области:</a:t>
            </a:r>
          </a:p>
        </p:txBody>
      </p:sp>
    </p:spTree>
    <p:extLst>
      <p:ext uri="{BB962C8B-B14F-4D97-AF65-F5344CB8AC3E}">
        <p14:creationId xmlns:p14="http://schemas.microsoft.com/office/powerpoint/2010/main" val="128734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51520" y="5423744"/>
            <a:ext cx="849694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утвержденной тарифной смете запланирован доход в размере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468,74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исполнение составило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234,37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50% </a:t>
            </a:r>
            <a:r>
              <a:rPr lang="kk-KZ" sz="1200" dirty="0">
                <a:latin typeface="Arial" panose="020B0604020202020204" pitchFamily="34" charset="0"/>
                <a:cs typeface="Arial" panose="020B0604020202020204" pitchFamily="34" charset="0"/>
              </a:rPr>
              <a:t>меньше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затрат предусмотренных в тарифной смете. Отклонение связано с тем, что фактические затраты показаны за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полугодие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422304"/>
              </p:ext>
            </p:extLst>
          </p:nvPr>
        </p:nvGraphicFramePr>
        <p:xfrm>
          <a:off x="309791" y="892551"/>
          <a:ext cx="8496944" cy="43926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75232">
                  <a:extLst>
                    <a:ext uri="{9D8B030D-6E8A-4147-A177-3AD203B41FA5}">
                      <a16:colId xmlns:a16="http://schemas.microsoft.com/office/drawing/2014/main" val="2756090613"/>
                    </a:ext>
                  </a:extLst>
                </a:gridCol>
                <a:gridCol w="2823367">
                  <a:extLst>
                    <a:ext uri="{9D8B030D-6E8A-4147-A177-3AD203B41FA5}">
                      <a16:colId xmlns:a16="http://schemas.microsoft.com/office/drawing/2014/main" val="498644971"/>
                    </a:ext>
                  </a:extLst>
                </a:gridCol>
                <a:gridCol w="1197081">
                  <a:extLst>
                    <a:ext uri="{9D8B030D-6E8A-4147-A177-3AD203B41FA5}">
                      <a16:colId xmlns:a16="http://schemas.microsoft.com/office/drawing/2014/main" val="774495923"/>
                    </a:ext>
                  </a:extLst>
                </a:gridCol>
                <a:gridCol w="1416158">
                  <a:extLst>
                    <a:ext uri="{9D8B030D-6E8A-4147-A177-3AD203B41FA5}">
                      <a16:colId xmlns:a16="http://schemas.microsoft.com/office/drawing/2014/main" val="48050664"/>
                    </a:ext>
                  </a:extLst>
                </a:gridCol>
                <a:gridCol w="1368379">
                  <a:extLst>
                    <a:ext uri="{9D8B030D-6E8A-4147-A177-3AD203B41FA5}">
                      <a16:colId xmlns:a16="http://schemas.microsoft.com/office/drawing/2014/main" val="554981620"/>
                    </a:ext>
                  </a:extLst>
                </a:gridCol>
                <a:gridCol w="1016727">
                  <a:extLst>
                    <a:ext uri="{9D8B030D-6E8A-4147-A177-3AD203B41FA5}">
                      <a16:colId xmlns:a16="http://schemas.microsoft.com/office/drawing/2014/main" val="1238971022"/>
                    </a:ext>
                  </a:extLst>
                </a:gridCol>
              </a:tblGrid>
              <a:tr h="10413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показателей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№95-ОД </a:t>
                      </a:r>
                      <a:endParaRPr lang="ru-RU" sz="1050" b="1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15.07.2019г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Фактически сложившиеся показатели тарифной сметы    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</a:t>
                      </a:r>
                      <a:r>
                        <a:rPr lang="kk-KZ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отчетный период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в 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процентах   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6141178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предоставление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461,81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153,80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6786092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461,81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153,80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-67%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885102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40,05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478%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3452604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административные, всего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40,05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478%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5439493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40,05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478%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3230115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468,74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193,85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-59%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2303658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Прибыль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40,52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120620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-"-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468,74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234,37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-50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522454"/>
                  </a:ext>
                </a:extLst>
              </a:tr>
              <a:tr h="32833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3,23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-50</a:t>
                      </a:r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550904"/>
                  </a:ext>
                </a:extLst>
              </a:tr>
              <a:tr h="3175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72,47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7775880"/>
                  </a:ext>
                </a:extLst>
              </a:tr>
            </a:tbl>
          </a:graphicData>
        </a:graphic>
      </p:graphicFrame>
      <p:sp>
        <p:nvSpPr>
          <p:cNvPr id="10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1708" y="130571"/>
            <a:ext cx="8165180" cy="5452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тарифной сметы по отводу сточных вод (Кульсары)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полугодие 202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года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82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70384" y="5794006"/>
            <a:ext cx="8229599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685340"/>
              </p:ext>
            </p:extLst>
          </p:nvPr>
        </p:nvGraphicFramePr>
        <p:xfrm>
          <a:off x="351540" y="713722"/>
          <a:ext cx="8448444" cy="52629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8071">
                  <a:extLst>
                    <a:ext uri="{9D8B030D-6E8A-4147-A177-3AD203B41FA5}">
                      <a16:colId xmlns:a16="http://schemas.microsoft.com/office/drawing/2014/main" val="3258598248"/>
                    </a:ext>
                  </a:extLst>
                </a:gridCol>
                <a:gridCol w="3145607">
                  <a:extLst>
                    <a:ext uri="{9D8B030D-6E8A-4147-A177-3AD203B41FA5}">
                      <a16:colId xmlns:a16="http://schemas.microsoft.com/office/drawing/2014/main" val="4262867881"/>
                    </a:ext>
                  </a:extLst>
                </a:gridCol>
                <a:gridCol w="789470">
                  <a:extLst>
                    <a:ext uri="{9D8B030D-6E8A-4147-A177-3AD203B41FA5}">
                      <a16:colId xmlns:a16="http://schemas.microsoft.com/office/drawing/2014/main" val="3457379010"/>
                    </a:ext>
                  </a:extLst>
                </a:gridCol>
                <a:gridCol w="1439866">
                  <a:extLst>
                    <a:ext uri="{9D8B030D-6E8A-4147-A177-3AD203B41FA5}">
                      <a16:colId xmlns:a16="http://schemas.microsoft.com/office/drawing/2014/main" val="4215085730"/>
                    </a:ext>
                  </a:extLst>
                </a:gridCol>
                <a:gridCol w="1439866">
                  <a:extLst>
                    <a:ext uri="{9D8B030D-6E8A-4147-A177-3AD203B41FA5}">
                      <a16:colId xmlns:a16="http://schemas.microsoft.com/office/drawing/2014/main" val="1838431695"/>
                    </a:ext>
                  </a:extLst>
                </a:gridCol>
                <a:gridCol w="945564">
                  <a:extLst>
                    <a:ext uri="{9D8B030D-6E8A-4147-A177-3AD203B41FA5}">
                      <a16:colId xmlns:a16="http://schemas.microsoft.com/office/drawing/2014/main" val="802517950"/>
                    </a:ext>
                  </a:extLst>
                </a:gridCol>
              </a:tblGrid>
              <a:tr h="730705"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показателей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Ед. изм.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Утверждено приказом ДКРЕМ 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№67-ОД </a:t>
                      </a:r>
                    </a:p>
                    <a:p>
                      <a:pPr algn="ctr" fontAlgn="ctr"/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11.10.2024г</a:t>
                      </a: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 сложившиеся показатели тарифной</a:t>
                      </a:r>
                      <a:r>
                        <a:rPr lang="ru-RU" sz="105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сметы </a:t>
                      </a:r>
                    </a:p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 </a:t>
                      </a:r>
                      <a:r>
                        <a:rPr lang="ru-RU" sz="105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отчетный период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Отклонение</a:t>
                      </a:r>
                      <a:b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5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процентах     </a:t>
                      </a:r>
                      <a:endParaRPr lang="ru-RU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463379"/>
                  </a:ext>
                </a:extLst>
              </a:tr>
              <a:tr h="31105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производство товаров и предоставление услуг, всего, в том числе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307,46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4 195,68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82%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0564373"/>
                  </a:ext>
                </a:extLst>
              </a:tr>
              <a:tr h="2181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Материальные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затраты, всего, в том числе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367507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оплату труда,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2 275,62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3 982,42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75%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238052"/>
                  </a:ext>
                </a:extLst>
              </a:tr>
              <a:tr h="154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385088"/>
                  </a:ext>
                </a:extLst>
              </a:tr>
              <a:tr h="2142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заработная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плата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040,00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3 436,99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68%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3593201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2.2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социальный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налог и соцотчисления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174,42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400,76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130%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3630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ОСМС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61,20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kk-KZ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144,67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136%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8258895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Амортизация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13,04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174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1234%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860200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Прочие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затраты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18,80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39,27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109%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1318434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обязательные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виды страхования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2,33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19,86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753%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0588285"/>
                  </a:ext>
                </a:extLst>
              </a:tr>
              <a:tr h="2545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охрана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труда и техника безопасности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16,47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19,40 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18%</a:t>
                      </a:r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1988362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периода, всего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6,35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3073%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6345571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Общие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административные, всего, в том числе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6,35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3073%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0632285"/>
                  </a:ext>
                </a:extLst>
              </a:tr>
              <a:tr h="154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kk-KZ" sz="9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том числе: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9282538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налоги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0,20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6,35   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3073%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757132"/>
                  </a:ext>
                </a:extLst>
              </a:tr>
              <a:tr h="2240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затрат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2 307,66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4 202,03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82%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0579011"/>
                  </a:ext>
                </a:extLst>
              </a:tr>
              <a:tr h="2075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Прибыль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 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-3 218,58</a:t>
                      </a:r>
                      <a:endParaRPr lang="ru-RU" sz="900" b="1" u="none" strike="noStrike" kern="12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253857"/>
                  </a:ext>
                </a:extLst>
              </a:tr>
              <a:tr h="2213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Всего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доходов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</a:t>
                      </a:r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2 307,66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983,45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4924639"/>
                  </a:ext>
                </a:extLst>
              </a:tr>
              <a:tr h="2454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Объем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оказываемых услуг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тыс. 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17,16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7,31   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-57%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766032"/>
                  </a:ext>
                </a:extLst>
              </a:tr>
              <a:tr h="25756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VII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Тариф </a:t>
                      </a:r>
                      <a:r>
                        <a:rPr lang="ru-RU" sz="9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(без НДС)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теңге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/м3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134,48 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9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134,48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72528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8357" y="6029106"/>
            <a:ext cx="86672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Доходы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 оказания услуг в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поселке </a:t>
            </a:r>
            <a:r>
              <a:rPr lang="ru-RU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Кигач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утвержденной сумме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2 307,66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тыс.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составили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983,45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теңге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что на </a:t>
            </a:r>
            <a:r>
              <a:rPr lang="ru-RU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57% </a:t>
            </a: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ниже уровня затрат, предусмотренных тарифной сметой.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Отклонение связано с тем, что фактические затраты показаны за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полугодие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2026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года.</a:t>
            </a:r>
          </a:p>
        </p:txBody>
      </p:sp>
      <p:sp>
        <p:nvSpPr>
          <p:cNvPr id="13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71708" y="74697"/>
            <a:ext cx="8165180" cy="4935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Исполнение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тарифной по отводу сточных вод (</a:t>
            </a:r>
            <a:r>
              <a:rPr lang="ru-RU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Кигач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полугодие 2026 года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Straight Connector 7"/>
          <p:cNvCxnSpPr/>
          <p:nvPr/>
        </p:nvCxnSpPr>
        <p:spPr>
          <a:xfrm>
            <a:off x="351539" y="620688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5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12">
            <a:extLst>
              <a:ext uri="{FF2B5EF4-FFF2-40B4-BE49-F238E27FC236}">
                <a16:creationId xmlns:a16="http://schemas.microsoft.com/office/drawing/2014/main" id="{982EFCE0-D884-4E0E-B320-1C0DA069A088}"/>
              </a:ext>
            </a:extLst>
          </p:cNvPr>
          <p:cNvSpPr txBox="1">
            <a:spLocks/>
          </p:cNvSpPr>
          <p:nvPr/>
        </p:nvSpPr>
        <p:spPr>
          <a:xfrm>
            <a:off x="8673555" y="931765"/>
            <a:ext cx="531829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r>
              <a:rPr lang="ru-RU" dirty="0">
                <a:solidFill>
                  <a:prstClr val="white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</a:t>
            </a:r>
            <a:endParaRPr lang="x-none" dirty="0">
              <a:solidFill>
                <a:prstClr val="white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345793"/>
              </p:ext>
            </p:extLst>
          </p:nvPr>
        </p:nvGraphicFramePr>
        <p:xfrm>
          <a:off x="189947" y="900933"/>
          <a:ext cx="8784978" cy="5323205"/>
        </p:xfrm>
        <a:graphic>
          <a:graphicData uri="http://schemas.openxmlformats.org/drawingml/2006/table">
            <a:tbl>
              <a:tblPr firstRow="1" firstCol="1" bandRow="1"/>
              <a:tblGrid>
                <a:gridCol w="198209">
                  <a:extLst>
                    <a:ext uri="{9D8B030D-6E8A-4147-A177-3AD203B41FA5}">
                      <a16:colId xmlns:a16="http://schemas.microsoft.com/office/drawing/2014/main" val="3438971639"/>
                    </a:ext>
                  </a:extLst>
                </a:gridCol>
                <a:gridCol w="1890022">
                  <a:extLst>
                    <a:ext uri="{9D8B030D-6E8A-4147-A177-3AD203B41FA5}">
                      <a16:colId xmlns:a16="http://schemas.microsoft.com/office/drawing/2014/main" val="2391574381"/>
                    </a:ext>
                  </a:extLst>
                </a:gridCol>
                <a:gridCol w="716007">
                  <a:extLst>
                    <a:ext uri="{9D8B030D-6E8A-4147-A177-3AD203B41FA5}">
                      <a16:colId xmlns:a16="http://schemas.microsoft.com/office/drawing/2014/main" val="51490530"/>
                    </a:ext>
                  </a:extLst>
                </a:gridCol>
                <a:gridCol w="623164">
                  <a:extLst>
                    <a:ext uri="{9D8B030D-6E8A-4147-A177-3AD203B41FA5}">
                      <a16:colId xmlns:a16="http://schemas.microsoft.com/office/drawing/2014/main" val="2335398133"/>
                    </a:ext>
                  </a:extLst>
                </a:gridCol>
                <a:gridCol w="821069">
                  <a:extLst>
                    <a:ext uri="{9D8B030D-6E8A-4147-A177-3AD203B41FA5}">
                      <a16:colId xmlns:a16="http://schemas.microsoft.com/office/drawing/2014/main" val="3699662768"/>
                    </a:ext>
                  </a:extLst>
                </a:gridCol>
                <a:gridCol w="1173057">
                  <a:extLst>
                    <a:ext uri="{9D8B030D-6E8A-4147-A177-3AD203B41FA5}">
                      <a16:colId xmlns:a16="http://schemas.microsoft.com/office/drawing/2014/main" val="1042090934"/>
                    </a:ext>
                  </a:extLst>
                </a:gridCol>
                <a:gridCol w="998704">
                  <a:extLst>
                    <a:ext uri="{9D8B030D-6E8A-4147-A177-3AD203B41FA5}">
                      <a16:colId xmlns:a16="http://schemas.microsoft.com/office/drawing/2014/main" val="4180524974"/>
                    </a:ext>
                  </a:extLst>
                </a:gridCol>
                <a:gridCol w="852575">
                  <a:extLst>
                    <a:ext uri="{9D8B030D-6E8A-4147-A177-3AD203B41FA5}">
                      <a16:colId xmlns:a16="http://schemas.microsoft.com/office/drawing/2014/main" val="458888545"/>
                    </a:ext>
                  </a:extLst>
                </a:gridCol>
                <a:gridCol w="1512171">
                  <a:extLst>
                    <a:ext uri="{9D8B030D-6E8A-4147-A177-3AD203B41FA5}">
                      <a16:colId xmlns:a16="http://schemas.microsoft.com/office/drawing/2014/main" val="803354547"/>
                    </a:ext>
                  </a:extLst>
                </a:gridCol>
              </a:tblGrid>
              <a:tr h="454492"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№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Наименование мероприятий инвестиционной программы </a:t>
                      </a: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Единица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измерения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План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Факт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Отклонение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lang="ru-RU" sz="900" b="1" i="0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абс</a:t>
                      </a: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.)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Исполнение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Статус </a:t>
                      </a: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исполнения </a:t>
                      </a:r>
                      <a:endParaRPr lang="ru-RU" sz="90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990412"/>
                  </a:ext>
                </a:extLst>
              </a:tr>
              <a:tr h="7791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235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Кол-в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</a:t>
                      </a:r>
                      <a:endParaRPr lang="ru-RU" sz="900" b="1" i="0" u="none" strike="noStrike" kern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инвестиций, 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i="0" u="none" strike="noStrike" kern="1200" baseline="0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kern="1200" baseline="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Сумма инвестиций, </a:t>
                      </a:r>
                    </a:p>
                    <a:p>
                      <a:pPr marL="0" algn="ctr" defTabSz="914235" rtl="0" eaLnBrk="1" fontAlgn="ctr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тыс.</a:t>
                      </a:r>
                      <a:r>
                        <a:rPr lang="ru-RU" sz="900" b="1" i="0" u="none" strike="noStrike" kern="1200" baseline="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i="0" u="none" strike="noStrike" kern="1200" baseline="0" dirty="0" err="1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теңге</a:t>
                      </a:r>
                      <a:endParaRPr lang="ru-RU" sz="900" b="1" i="0" u="none" strike="noStrike" kern="1200" baseline="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86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841161"/>
                  </a:ext>
                </a:extLst>
              </a:tr>
              <a:tr h="282043">
                <a:tc gridSpan="9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Мероприятия инвестиционной программы </a:t>
                      </a:r>
                      <a:r>
                        <a:rPr kumimoji="0" lang="ru-RU" sz="9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 01 января 2026 </a:t>
                      </a:r>
                      <a:r>
                        <a:rPr kumimoji="0" lang="ru-RU" sz="9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года по 30 июня 2026 года</a:t>
                      </a:r>
                      <a:endParaRPr kumimoji="0" lang="ru-RU" sz="9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567492"/>
                  </a:ext>
                </a:extLst>
              </a:tr>
              <a:tr h="724321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трубопровода на заливе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Кайдак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водовода «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Сай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-Утес -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Бузачи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3 340 173,92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- 3 340 173,92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9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0%</a:t>
                      </a:r>
                      <a:endParaRPr kumimoji="0" lang="ru-RU" sz="9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9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Не исполнено</a:t>
                      </a:r>
                      <a:endParaRPr kumimoji="0" lang="ru-RU" sz="9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2324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Приобретение автотранспортных средств и специальной техники производственного назначения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ед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198 065,00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157 950,00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- 40 115,00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Исполнено в полном объеме, отклонение связано с возникшей экономией денежных средств по итогу тендера</a:t>
                      </a:r>
                      <a:endParaRPr lang="ru-RU" sz="900" b="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6018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ВНС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Каражанбас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 Капитальный ремонт РВС-10000м3 №3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объект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175 070,46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243 425,99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68</a:t>
                      </a:r>
                      <a:r>
                        <a:rPr lang="ru-RU" sz="9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355</a:t>
                      </a:r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,53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Исполнено.</a:t>
                      </a:r>
                      <a:endParaRPr kumimoji="0" lang="ru-RU" sz="9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1587099"/>
                  </a:ext>
                </a:extLst>
              </a:tr>
              <a:tr h="779179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Замена технологического трубопровода В-40 Ду700 мм от ВНС-8 до ВОС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Кульсары</a:t>
                      </a:r>
                      <a:endParaRPr lang="ru-RU" sz="1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6956" marR="36956" marT="0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751 180,50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703 370,61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- 47 809,89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95%</a:t>
                      </a:r>
                      <a:endParaRPr lang="ru-RU" sz="900" b="1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 </a:t>
                      </a:r>
                      <a:r>
                        <a:rPr lang="ru-RU" sz="900" kern="12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стадии</a:t>
                      </a:r>
                      <a:r>
                        <a:rPr lang="ru-RU" sz="900" kern="1200" baseline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завершения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1826617"/>
                  </a:ext>
                </a:extLst>
              </a:tr>
              <a:tr h="791823"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font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Воздушный переход водовода «Астрахань-Мангышлак» через р.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Манаша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км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0,5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359 040,66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50</a:t>
                      </a:r>
                      <a:r>
                        <a:rPr lang="ru-RU" sz="9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291,00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- 308 749,66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11%</a:t>
                      </a: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ctr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kern="12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 этапе реализации</a:t>
                      </a:r>
                      <a:endParaRPr lang="ru-RU" sz="900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9956635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33092" y="88928"/>
            <a:ext cx="8372292" cy="576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Исполнение утвержденной инвестиционной программы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2866" y="2442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7"/>
          <p:cNvCxnSpPr/>
          <p:nvPr/>
        </p:nvCxnSpPr>
        <p:spPr>
          <a:xfrm>
            <a:off x="179512" y="544221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7086600" y="6561208"/>
            <a:ext cx="2057400" cy="273844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342900">
              <a:defRPr/>
            </a:pPr>
            <a:r>
              <a:rPr lang="ru-RU" sz="900" dirty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22</a:t>
            </a:r>
            <a:endParaRPr lang="ru-RU" sz="900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9142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5C68B6-61C2-468F-89AB-4B9F7531AA68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71708" y="130570"/>
            <a:ext cx="8165180" cy="562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prstClr val="black"/>
              </a:buClr>
              <a:defRPr/>
            </a:pPr>
            <a:r>
              <a:rPr lang="ru-RU" b="1" dirty="0" smtClean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Соблюдение </a:t>
            </a:r>
            <a:r>
              <a:rPr lang="ru-RU" b="1" dirty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показателей качества и надежности регулируемых услуг и достижение показателей эффективности </a:t>
            </a:r>
            <a:r>
              <a:rPr lang="ru-RU" b="1" dirty="0" smtClean="0">
                <a:solidFill>
                  <a:srgbClr val="4472C4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endParaRPr lang="ru-RU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223764" y="132786"/>
            <a:ext cx="627374" cy="48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Connector 7"/>
          <p:cNvCxnSpPr/>
          <p:nvPr/>
        </p:nvCxnSpPr>
        <p:spPr>
          <a:xfrm>
            <a:off x="251520" y="764704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80755"/>
              </p:ext>
            </p:extLst>
          </p:nvPr>
        </p:nvGraphicFramePr>
        <p:xfrm>
          <a:off x="224355" y="1018117"/>
          <a:ext cx="8694451" cy="34810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6831">
                  <a:extLst>
                    <a:ext uri="{9D8B030D-6E8A-4147-A177-3AD203B41FA5}">
                      <a16:colId xmlns:a16="http://schemas.microsoft.com/office/drawing/2014/main" val="3258598248"/>
                    </a:ext>
                  </a:extLst>
                </a:gridCol>
                <a:gridCol w="2911359">
                  <a:extLst>
                    <a:ext uri="{9D8B030D-6E8A-4147-A177-3AD203B41FA5}">
                      <a16:colId xmlns:a16="http://schemas.microsoft.com/office/drawing/2014/main" val="4262867881"/>
                    </a:ext>
                  </a:extLst>
                </a:gridCol>
                <a:gridCol w="730679">
                  <a:extLst>
                    <a:ext uri="{9D8B030D-6E8A-4147-A177-3AD203B41FA5}">
                      <a16:colId xmlns:a16="http://schemas.microsoft.com/office/drawing/2014/main" val="3457379010"/>
                    </a:ext>
                  </a:extLst>
                </a:gridCol>
                <a:gridCol w="1332642">
                  <a:extLst>
                    <a:ext uri="{9D8B030D-6E8A-4147-A177-3AD203B41FA5}">
                      <a16:colId xmlns:a16="http://schemas.microsoft.com/office/drawing/2014/main" val="4215085730"/>
                    </a:ext>
                  </a:extLst>
                </a:gridCol>
                <a:gridCol w="1332642">
                  <a:extLst>
                    <a:ext uri="{9D8B030D-6E8A-4147-A177-3AD203B41FA5}">
                      <a16:colId xmlns:a16="http://schemas.microsoft.com/office/drawing/2014/main" val="1838431695"/>
                    </a:ext>
                  </a:extLst>
                </a:gridCol>
                <a:gridCol w="875149">
                  <a:extLst>
                    <a:ext uri="{9D8B030D-6E8A-4147-A177-3AD203B41FA5}">
                      <a16:colId xmlns:a16="http://schemas.microsoft.com/office/drawing/2014/main" val="802517950"/>
                    </a:ext>
                  </a:extLst>
                </a:gridCol>
                <a:gridCol w="875149">
                  <a:extLst>
                    <a:ext uri="{9D8B030D-6E8A-4147-A177-3AD203B41FA5}">
                      <a16:colId xmlns:a16="http://schemas.microsoft.com/office/drawing/2014/main" val="880549487"/>
                    </a:ext>
                  </a:extLst>
                </a:gridCol>
              </a:tblGrid>
              <a:tr h="682691"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050" b="1" i="0" u="none" strike="noStrike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Показатель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Ед.изм</a:t>
                      </a:r>
                      <a:endParaRPr lang="ru-RU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Утвержденные показатели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Фактические показатели эффективности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Откл</a:t>
                      </a:r>
                      <a:endParaRPr lang="ru-RU" sz="1050" b="1" i="0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Примечание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463379"/>
                  </a:ext>
                </a:extLst>
              </a:tr>
              <a:tr h="4527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Удельный расход электрической энергии, потребляемой в технологическом процессе подачи воды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тыс*кВт*час/тыс.тонн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-0,08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Исполнено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0564373"/>
                  </a:ext>
                </a:extLst>
              </a:tr>
              <a:tr h="4527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уровня нормативных потерь воды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Исполнено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367507"/>
                  </a:ext>
                </a:extLst>
              </a:tr>
              <a:tr h="4749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Своевременное выполнение ремонтных работ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Исполнено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238052"/>
                  </a:ext>
                </a:extLst>
              </a:tr>
              <a:tr h="4527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инцидентов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Исполнено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132" marR="7132" marT="7132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385088"/>
                  </a:ext>
                </a:extLst>
              </a:tr>
              <a:tr h="4527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Внедрение инновационной продукции в предприятии по регулируемой услуге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ru-RU" sz="9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Уточняется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3593201"/>
                  </a:ext>
                </a:extLst>
              </a:tr>
              <a:tr h="4527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износа основных средств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-71,8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ru-RU" sz="900" u="none" strike="noStrike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3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4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196752"/>
            <a:ext cx="844435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Подписано дополнительное соглашение к договорам с Народным банком Казахстана (НБК), предусматривающее льготный период по погашению основного долга в 2026 году.</a:t>
            </a:r>
          </a:p>
          <a:p>
            <a:pPr lvl="0" algn="just"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Департамента от 20 марта 2026 года № 9-ОД внесены изменения в приказ от 19 июня 2024 года №30–ОД «Об утверждении тарифов и тарифных смет ТОО «Магистральный Водовод» на регулируемую услугу по подаче воды по магистральным трубопроводам с применением стимулирующего метода тарифного регулирования на период с 01 июля 2024 года по 30 июня 2029 года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Подписано дополнительное соглашение к Частным меморандумам Товарищества на суммы 50 и 20 млрд тенге, предусматривающие изменение порядка погашения облигаций с учетом сокращения выплат в 2026 году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Выпущена финансовая отчетность за 2025 год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ru-RU" sz="12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Приказом </a:t>
            </a:r>
            <a:r>
              <a:rPr lang="ru-RU" sz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от 25 июня 2026 года № 41-ОД внесены изменения в приказ от 19 июня 2024 года №30–ОД «Об утверждении тарифов и тарифных смет ТОО «Магистральный Водовод» на регулируемую услугу по подаче воды по магистральным трубопроводам с применением стимулирующего метода тарифного регулирования на период с 01 июля 2024 года по 30 июня 2029 года</a:t>
            </a:r>
            <a:r>
              <a:rPr lang="ru-RU" sz="12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5" t="33742" r="66304" b="53098"/>
          <a:stretch>
            <a:fillRect/>
          </a:stretch>
        </p:blipFill>
        <p:spPr bwMode="auto">
          <a:xfrm>
            <a:off x="144334" y="74698"/>
            <a:ext cx="627374" cy="49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7"/>
          <p:cNvCxnSpPr/>
          <p:nvPr/>
        </p:nvCxnSpPr>
        <p:spPr>
          <a:xfrm>
            <a:off x="251520" y="734930"/>
            <a:ext cx="8667285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27584" y="216407"/>
            <a:ext cx="8165180" cy="3817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prstClr val="black"/>
              </a:buClr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Основные</a:t>
            </a:r>
            <a:r>
              <a:rPr kumimoji="0" lang="ru-RU" b="1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события </a:t>
            </a:r>
            <a:r>
              <a:rPr kumimoji="0" lang="ru-RU" b="1" i="0" u="none" strike="noStrike" kern="1200" cap="none" spc="0" normalizeH="0" noProof="0" smtClean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2026 года</a:t>
            </a:r>
            <a:endParaRPr lang="ru-RU" b="1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707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988840"/>
            <a:ext cx="9133108" cy="223224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alt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altLang="ru-RU" sz="1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80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42398</TotalTime>
  <Words>3389</Words>
  <Application>Microsoft Office PowerPoint</Application>
  <PresentationFormat>Экран (4:3)</PresentationFormat>
  <Paragraphs>904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Roboto Light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(II-ЧАСТЬ)  по итогам деятельности ДЗО АО «КазМунайГаз-ПМ» (ТОО «АНПЗ», ТОО «ПНХЗ», ТОО «ПКОП», ТОО «ҚазМұнайГаз Өнімдері», АО «KPI», ТОО «СП Caspi Bitum», ТОО «ПХСНГ», ТОО «КМГ-Аэро») за истекший отчетный период квартал/год и задачи на следующий квартал/год, статус реализации действующих программ</dc:title>
  <dc:creator>Друзь Елена Сергеевна</dc:creator>
  <cp:lastModifiedBy>Нагашыбаев Данияр Асылбекович</cp:lastModifiedBy>
  <cp:revision>2087</cp:revision>
  <cp:lastPrinted>2026-05-12T08:07:24Z</cp:lastPrinted>
  <dcterms:created xsi:type="dcterms:W3CDTF">2015-03-04T12:29:32Z</dcterms:created>
  <dcterms:modified xsi:type="dcterms:W3CDTF">2026-08-03T12:22:38Z</dcterms:modified>
</cp:coreProperties>
</file>